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omments/modernComment_1F8_98229B05.xml" ContentType="application/vnd.ms-powerpoint.comments+xml"/>
  <Override PartName="/ppt/notesSlides/notesSlide32.xml" ContentType="application/vnd.openxmlformats-officedocument.presentationml.notesSlide+xml"/>
  <Override PartName="/ppt/comments/modernComment_1F5_5B59314E.xml" ContentType="application/vnd.ms-powerpoint.comments+xml"/>
  <Override PartName="/ppt/notesSlides/notesSlide33.xml" ContentType="application/vnd.openxmlformats-officedocument.presentationml.notesSlide+xml"/>
  <Override PartName="/ppt/comments/modernComment_1D6_2A53CA8C.xml" ContentType="application/vnd.ms-powerpoint.comment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omments/modernComment_1D2_46E9ECDD.xml" ContentType="application/vnd.ms-powerpoint.comment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8"/>
  </p:notesMasterIdLst>
  <p:handoutMasterIdLst>
    <p:handoutMasterId r:id="rId59"/>
  </p:handoutMasterIdLst>
  <p:sldIdLst>
    <p:sldId id="256" r:id="rId5"/>
    <p:sldId id="258" r:id="rId6"/>
    <p:sldId id="493" r:id="rId7"/>
    <p:sldId id="485" r:id="rId8"/>
    <p:sldId id="458" r:id="rId9"/>
    <p:sldId id="487" r:id="rId10"/>
    <p:sldId id="260" r:id="rId11"/>
    <p:sldId id="490" r:id="rId12"/>
    <p:sldId id="445" r:id="rId13"/>
    <p:sldId id="432" r:id="rId14"/>
    <p:sldId id="433" r:id="rId15"/>
    <p:sldId id="437" r:id="rId16"/>
    <p:sldId id="434" r:id="rId17"/>
    <p:sldId id="438" r:id="rId18"/>
    <p:sldId id="488" r:id="rId19"/>
    <p:sldId id="489" r:id="rId20"/>
    <p:sldId id="492" r:id="rId21"/>
    <p:sldId id="459" r:id="rId22"/>
    <p:sldId id="494" r:id="rId23"/>
    <p:sldId id="491" r:id="rId24"/>
    <p:sldId id="431" r:id="rId25"/>
    <p:sldId id="460" r:id="rId26"/>
    <p:sldId id="461" r:id="rId27"/>
    <p:sldId id="479" r:id="rId28"/>
    <p:sldId id="475" r:id="rId29"/>
    <p:sldId id="496" r:id="rId30"/>
    <p:sldId id="497" r:id="rId31"/>
    <p:sldId id="476" r:id="rId32"/>
    <p:sldId id="505" r:id="rId33"/>
    <p:sldId id="468" r:id="rId34"/>
    <p:sldId id="498" r:id="rId35"/>
    <p:sldId id="463" r:id="rId36"/>
    <p:sldId id="464" r:id="rId37"/>
    <p:sldId id="499" r:id="rId38"/>
    <p:sldId id="500" r:id="rId39"/>
    <p:sldId id="467" r:id="rId40"/>
    <p:sldId id="264" r:id="rId41"/>
    <p:sldId id="504" r:id="rId42"/>
    <p:sldId id="503" r:id="rId43"/>
    <p:sldId id="501" r:id="rId44"/>
    <p:sldId id="470" r:id="rId45"/>
    <p:sldId id="451" r:id="rId46"/>
    <p:sldId id="466" r:id="rId47"/>
    <p:sldId id="506" r:id="rId48"/>
    <p:sldId id="478" r:id="rId49"/>
    <p:sldId id="462" r:id="rId50"/>
    <p:sldId id="471" r:id="rId51"/>
    <p:sldId id="472" r:id="rId52"/>
    <p:sldId id="473" r:id="rId53"/>
    <p:sldId id="447" r:id="rId54"/>
    <p:sldId id="439" r:id="rId55"/>
    <p:sldId id="443" r:id="rId56"/>
    <p:sldId id="266" r:id="rId5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05">
          <p15:clr>
            <a:srgbClr val="A4A3A4"/>
          </p15:clr>
        </p15:guide>
        <p15:guide id="2" orient="horz" pos="3072">
          <p15:clr>
            <a:srgbClr val="A4A3A4"/>
          </p15:clr>
        </p15:guide>
        <p15:guide id="3" orient="horz" pos="2747">
          <p15:clr>
            <a:srgbClr val="A4A3A4"/>
          </p15:clr>
        </p15:guide>
        <p15:guide id="4" orient="horz" pos="811">
          <p15:clr>
            <a:srgbClr val="A4A3A4"/>
          </p15:clr>
        </p15:guide>
        <p15:guide id="5" pos="408">
          <p15:clr>
            <a:srgbClr val="A4A3A4"/>
          </p15:clr>
        </p15:guide>
        <p15:guide id="6" pos="535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701A212-45D1-9EF3-EFF9-AFDD4081ED27}" name="Jaap de Koning" initials="Jd" userId="S::jaap.de.koning@witteveenbos.com::311a8e97-5864-4952-ae82-47453cc9f04c" providerId="AD"/>
  <p188:author id="{997A2E21-6901-4CC1-8B7A-392457D2FA34}" name="Ids de Beer" initials="Id" userId="S::ids.de.beer@witteveenbos.com::4f1b375e-ecf7-4020-83d1-fdf8a432da26" providerId="AD"/>
  <p188:author id="{326A8689-992F-1080-3FD6-BA03270D36BF}" name="Arvid de Rijck" initials="AR" userId="S::arvid.de.rijck@witteveenbos.com::9e9ea202-43ac-4a78-b00b-a2ff615bc064"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7FC"/>
    <a:srgbClr val="00FFFF"/>
    <a:srgbClr val="388CB6"/>
    <a:srgbClr val="005D76"/>
    <a:srgbClr val="184350"/>
    <a:srgbClr val="3E5C6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05" autoAdjust="0"/>
    <p:restoredTop sz="94660"/>
  </p:normalViewPr>
  <p:slideViewPr>
    <p:cSldViewPr snapToGrid="0">
      <p:cViewPr varScale="1">
        <p:scale>
          <a:sx n="108" d="100"/>
          <a:sy n="108" d="100"/>
        </p:scale>
        <p:origin x="858" y="96"/>
      </p:cViewPr>
      <p:guideLst>
        <p:guide orient="horz" pos="505"/>
        <p:guide orient="horz" pos="3072"/>
        <p:guide orient="horz" pos="2747"/>
        <p:guide orient="horz" pos="811"/>
        <p:guide pos="408"/>
        <p:guide pos="5353"/>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comments/modernComment_1D2_46E9ECDD.xml><?xml version="1.0" encoding="utf-8"?>
<p188:cmLst xmlns:a="http://schemas.openxmlformats.org/drawingml/2006/main" xmlns:r="http://schemas.openxmlformats.org/officeDocument/2006/relationships" xmlns:p188="http://schemas.microsoft.com/office/powerpoint/2018/8/main">
  <p188:cm id="{B37F045B-5055-4ECD-B52F-A57BE91E4B02}" authorId="{997A2E21-6901-4CC1-8B7A-392457D2FA34}" created="2025-11-13T09:51:02.127">
    <ac:txMkLst xmlns:ac="http://schemas.microsoft.com/office/drawing/2013/main/command">
      <pc:docMk xmlns:pc="http://schemas.microsoft.com/office/powerpoint/2013/main/command"/>
      <pc:sldMk xmlns:pc="http://schemas.microsoft.com/office/powerpoint/2013/main/command" cId="1189735645" sldId="466"/>
      <ac:spMk id="8" creationId="{F0CDD5FA-EEBD-132F-7376-DB25B404B0AC}"/>
      <ac:txMk cp="0">
        <ac:context len="391" hash="3219431262"/>
      </ac:txMk>
    </ac:txMkLst>
    <p188:pos x="1929084" y="1858890"/>
    <p188:txBody>
      <a:bodyPr/>
      <a:lstStyle/>
      <a:p>
        <a:r>
          <a:rPr lang="nl-NL"/>
          <a:t>Deze maatregelen benoemen</a:t>
        </a:r>
      </a:p>
    </p188:txBody>
  </p188:cm>
</p188:cmLst>
</file>

<file path=ppt/comments/modernComment_1D6_2A53CA8C.xml><?xml version="1.0" encoding="utf-8"?>
<p188:cmLst xmlns:a="http://schemas.openxmlformats.org/drawingml/2006/main" xmlns:r="http://schemas.openxmlformats.org/officeDocument/2006/relationships" xmlns:p188="http://schemas.microsoft.com/office/powerpoint/2018/8/main">
  <p188:cm id="{8E19192D-0504-41E3-A1C2-894498A4121C}" authorId="{997A2E21-6901-4CC1-8B7A-392457D2FA34}" created="2025-11-13T09:49:56.113">
    <ac:txMkLst xmlns:ac="http://schemas.microsoft.com/office/drawing/2013/main/command">
      <pc:docMk xmlns:pc="http://schemas.microsoft.com/office/powerpoint/2013/main/command"/>
      <pc:sldMk xmlns:pc="http://schemas.microsoft.com/office/powerpoint/2013/main/command" cId="710134412" sldId="470"/>
      <ac:spMk id="8" creationId="{C0FBFE70-2519-F6F6-039F-3C5AE746501C}"/>
      <ac:txMk cp="0">
        <ac:context len="282" hash="3551993967"/>
      </ac:txMk>
    </ac:txMkLst>
    <p188:pos x="5919998" y="170730"/>
    <p188:txBody>
      <a:bodyPr/>
      <a:lstStyle/>
      <a:p>
        <a:r>
          <a:rPr lang="nl-NL"/>
          <a:t>Dit is moeilijk te begrijpen</a:t>
        </a:r>
      </a:p>
    </p188:txBody>
  </p188:cm>
</p188:cmLst>
</file>

<file path=ppt/comments/modernComment_1F5_5B59314E.xml><?xml version="1.0" encoding="utf-8"?>
<p188:cmLst xmlns:a="http://schemas.openxmlformats.org/drawingml/2006/main" xmlns:r="http://schemas.openxmlformats.org/officeDocument/2006/relationships" xmlns:p188="http://schemas.microsoft.com/office/powerpoint/2018/8/main">
  <p188:cm id="{FA703FC6-FEBC-4475-93DF-FD479F15968E}" authorId="{997A2E21-6901-4CC1-8B7A-392457D2FA34}" status="resolved" created="2025-11-13T09:44:28.963">
    <pc:sldMkLst xmlns:pc="http://schemas.microsoft.com/office/powerpoint/2013/main/command">
      <pc:docMk/>
      <pc:sldMk cId="2795122777" sldId="264"/>
    </pc:sldMkLst>
    <p188:txBody>
      <a:bodyPr/>
      <a:lstStyle/>
      <a:p>
        <a:r>
          <a:rPr lang="nl-NL"/>
          <a:t>Voorstel extra sheet met bedragen bij dekkingsgraad 125.</a:t>
        </a:r>
      </a:p>
    </p188:txBody>
  </p188:cm>
</p188:cmLst>
</file>

<file path=ppt/comments/modernComment_1F8_98229B05.xml><?xml version="1.0" encoding="utf-8"?>
<p188:cmLst xmlns:a="http://schemas.openxmlformats.org/drawingml/2006/main" xmlns:r="http://schemas.openxmlformats.org/officeDocument/2006/relationships" xmlns:p188="http://schemas.microsoft.com/office/powerpoint/2018/8/main">
  <p188:cm id="{42136BC9-6A6B-4DB3-BDE5-E7BE61E85505}" authorId="{997A2E21-6901-4CC1-8B7A-392457D2FA34}" status="resolved" created="2025-11-13T09:44:28.963">
    <pc:sldMkLst xmlns:pc="http://schemas.microsoft.com/office/powerpoint/2013/main/command">
      <pc:docMk/>
      <pc:sldMk cId="2795122777" sldId="264"/>
    </pc:sldMkLst>
    <p188:txBody>
      <a:bodyPr/>
      <a:lstStyle/>
      <a:p>
        <a:r>
          <a:rPr lang="nl-NL"/>
          <a:t>Voorstel extra sheet met bedragen bij dekkingsgraad 125.</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BC507DF-2202-4BA8-BDB6-4A94C4E1249F}" type="datetimeFigureOut">
              <a:rPr lang="en-GB" smtClean="0"/>
              <a:pPr/>
              <a:t>12/01/2026</a:t>
            </a:fld>
            <a:endParaRPr lang="en-GB"/>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74BE544-F562-4C35-A9FD-B90A56CB17EB}" type="slidenum">
              <a:rPr lang="en-GB" smtClean="0"/>
              <a:pPr/>
              <a:t>‹#›</a:t>
            </a:fld>
            <a:endParaRPr lang="en-GB"/>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8F1831F-9B2E-456E-A65A-E6850032F803}" type="datetimeFigureOut">
              <a:rPr lang="nl-NL" smtClean="0"/>
              <a:pPr/>
              <a:t>12-1-2026</a:t>
            </a:fld>
            <a:endParaRPr lang="nl-NL"/>
          </a:p>
        </p:txBody>
      </p:sp>
      <p:sp>
        <p:nvSpPr>
          <p:cNvPr id="4" name="Tijdelijke aanduiding voor dia-afbeelding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FCCD01-D426-423B-AF6B-42A66387078E}" type="slidenum">
              <a:rPr lang="nl-NL" smtClean="0"/>
              <a:pPr/>
              <a:t>‹#›</a:t>
            </a:fld>
            <a:endParaRPr lang="nl-NL"/>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F7C1B7-75AA-8BD7-0903-E6C84B72841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7D782DB-AA84-199E-A1FE-1C5CC656CF3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BBF4D9A-8063-F8D8-3FA7-E3BC286C0A44}"/>
              </a:ext>
            </a:extLst>
          </p:cNvPr>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ea typeface="Calibri"/>
                <a:cs typeface="Calibri"/>
              </a:rPr>
              <a:t>Mondeling 'variabel' duiden. En w</a:t>
            </a:r>
            <a:r>
              <a:rPr lang="nl-NL" sz="1800">
                <a:effectLst/>
                <a:latin typeface="Segoe UI" panose="020B0502040204020203" pitchFamily="34" charset="0"/>
              </a:rPr>
              <a:t>at is het antwoord op de vraag: “waarom moeten we een voorlopige keuze maken als je op moment van pensioneren nog kan wisselen?” </a:t>
            </a:r>
            <a:br>
              <a:rPr lang="nl-NL" sz="1800">
                <a:effectLst/>
                <a:latin typeface="Segoe UI" panose="020B0502040204020203" pitchFamily="34" charset="0"/>
              </a:rPr>
            </a:br>
            <a:r>
              <a:rPr lang="nl-NL" sz="1800">
                <a:effectLst/>
                <a:latin typeface="Segoe UI" panose="020B0502040204020203" pitchFamily="34" charset="0"/>
              </a:rPr>
              <a:t>Of op de vraag: “waarom kun je niet meer switchen als je voor vast hebt gekozen?”</a:t>
            </a:r>
            <a:endParaRPr lang="nl-NL" sz="1800">
              <a:effectLst/>
              <a:latin typeface="Arial" panose="020B0604020202020204" pitchFamily="34" charset="0"/>
            </a:endParaRPr>
          </a:p>
          <a:p>
            <a:endParaRPr lang="nl-NL">
              <a:ea typeface="Calibri"/>
              <a:cs typeface="+mn-lt"/>
            </a:endParaRPr>
          </a:p>
          <a:p>
            <a:r>
              <a:rPr lang="nl-NL" b="0" i="0">
                <a:solidFill>
                  <a:srgbClr val="E8EAED"/>
                </a:solidFill>
                <a:effectLst/>
                <a:latin typeface="Google Sans"/>
              </a:rPr>
              <a:t>Met een vaste pensioenuitkering weet je van tevoren hoeveel je de rest van uw leven krijgt. Bij een gelijkblijvend </a:t>
            </a:r>
            <a:r>
              <a:rPr lang="nl-NL" b="0" i="0">
                <a:solidFill>
                  <a:srgbClr val="FFFFFF"/>
                </a:solidFill>
                <a:effectLst/>
                <a:latin typeface="Google Sans"/>
              </a:rPr>
              <a:t>pensioen</a:t>
            </a:r>
            <a:r>
              <a:rPr lang="nl-NL" b="0" i="0">
                <a:solidFill>
                  <a:srgbClr val="E8EAED"/>
                </a:solidFill>
                <a:effectLst/>
                <a:latin typeface="Google Sans"/>
              </a:rPr>
              <a:t> kun je dus naar verwachting elk jaar minder kopen. Oftewel, jouw koopkracht daalt. Met een </a:t>
            </a:r>
            <a:r>
              <a:rPr lang="nl-NL" b="0" i="0">
                <a:solidFill>
                  <a:srgbClr val="FFFFFF"/>
                </a:solidFill>
                <a:effectLst/>
                <a:latin typeface="Google Sans"/>
              </a:rPr>
              <a:t>variabel pensioen</a:t>
            </a:r>
            <a:r>
              <a:rPr lang="nl-NL" b="0" i="0">
                <a:solidFill>
                  <a:srgbClr val="E8EAED"/>
                </a:solidFill>
                <a:effectLst/>
                <a:latin typeface="Google Sans"/>
              </a:rPr>
              <a:t> is jouw </a:t>
            </a:r>
            <a:r>
              <a:rPr lang="nl-NL" b="0" i="0">
                <a:solidFill>
                  <a:srgbClr val="FFFFFF"/>
                </a:solidFill>
                <a:effectLst/>
                <a:latin typeface="Google Sans"/>
              </a:rPr>
              <a:t>pensioen</a:t>
            </a:r>
            <a:r>
              <a:rPr lang="nl-NL" b="0" i="0">
                <a:solidFill>
                  <a:srgbClr val="E8EAED"/>
                </a:solidFill>
                <a:effectLst/>
                <a:latin typeface="Google Sans"/>
              </a:rPr>
              <a:t> ieder jaar anders: je </a:t>
            </a:r>
            <a:r>
              <a:rPr lang="nl-NL" b="0" i="0">
                <a:solidFill>
                  <a:srgbClr val="FFFFFF"/>
                </a:solidFill>
                <a:effectLst/>
                <a:latin typeface="Google Sans"/>
              </a:rPr>
              <a:t>pensioen</a:t>
            </a:r>
            <a:r>
              <a:rPr lang="nl-NL" b="0" i="0">
                <a:solidFill>
                  <a:srgbClr val="E8EAED"/>
                </a:solidFill>
                <a:effectLst/>
                <a:latin typeface="Google Sans"/>
              </a:rPr>
              <a:t> kan stijgen of dalen.</a:t>
            </a:r>
            <a:endParaRPr lang="nl-NL">
              <a:ea typeface="Calibri"/>
              <a:cs typeface="+mn-lt"/>
            </a:endParaRPr>
          </a:p>
          <a:p>
            <a:endParaRPr lang="nl-NL">
              <a:ea typeface="Calibri"/>
              <a:cs typeface="+mn-lt"/>
            </a:endParaRPr>
          </a:p>
          <a:p>
            <a:r>
              <a:rPr lang="nl-NL">
                <a:ea typeface="Calibri"/>
                <a:cs typeface="+mn-lt"/>
              </a:rPr>
              <a:t>Shoprecht: </a:t>
            </a:r>
          </a:p>
          <a:p>
            <a:r>
              <a:rPr lang="nl-NL">
                <a:ea typeface="Calibri"/>
                <a:cs typeface="+mn-lt"/>
              </a:rPr>
              <a:t>Als je een vaste uitkering wil, </a:t>
            </a:r>
            <a:r>
              <a:rPr lang="nl-NL" b="0" i="0">
                <a:solidFill>
                  <a:srgbClr val="000000"/>
                </a:solidFill>
                <a:effectLst/>
                <a:latin typeface="open-sans"/>
              </a:rPr>
              <a:t>bepaal je zelf via welke aanbieder je pensioenkapitaal laat uitkeren. Je vraagt dan 1 of meerdere offertes op bij verzekeraars / </a:t>
            </a:r>
            <a:r>
              <a:rPr lang="nl-NL" b="0" i="0" err="1">
                <a:solidFill>
                  <a:srgbClr val="000000"/>
                </a:solidFill>
                <a:effectLst/>
                <a:latin typeface="open-sans"/>
              </a:rPr>
              <a:t>ppi’s</a:t>
            </a:r>
            <a:r>
              <a:rPr lang="nl-NL" b="0" i="0">
                <a:solidFill>
                  <a:srgbClr val="000000"/>
                </a:solidFill>
                <a:effectLst/>
                <a:latin typeface="open-sans"/>
              </a:rPr>
              <a:t> op basis waarvan een keuze kan worden gemaakt.</a:t>
            </a:r>
          </a:p>
          <a:p>
            <a:r>
              <a:rPr lang="nl-NL" b="0" i="0">
                <a:solidFill>
                  <a:srgbClr val="000000"/>
                </a:solidFill>
                <a:effectLst/>
                <a:latin typeface="open-sans"/>
                <a:ea typeface="Calibri"/>
                <a:cs typeface="+mn-lt"/>
              </a:rPr>
              <a:t>Het pensioenkapitaal wordt dan overgeheveld van </a:t>
            </a:r>
            <a:r>
              <a:rPr lang="nl-NL" b="0" i="0" err="1">
                <a:solidFill>
                  <a:srgbClr val="000000"/>
                </a:solidFill>
                <a:effectLst/>
                <a:latin typeface="open-sans"/>
                <a:ea typeface="Calibri"/>
                <a:cs typeface="+mn-lt"/>
              </a:rPr>
              <a:t>PFWB</a:t>
            </a:r>
            <a:r>
              <a:rPr lang="nl-NL" b="0" i="0">
                <a:solidFill>
                  <a:srgbClr val="000000"/>
                </a:solidFill>
                <a:effectLst/>
                <a:latin typeface="open-sans"/>
                <a:ea typeface="Calibri"/>
                <a:cs typeface="+mn-lt"/>
              </a:rPr>
              <a:t> naar de andere aanbieder </a:t>
            </a:r>
            <a:br>
              <a:rPr lang="nl-NL">
                <a:ea typeface="Calibri"/>
                <a:cs typeface="+mn-lt"/>
              </a:rPr>
            </a:br>
            <a:endParaRPr lang="nl-NL">
              <a:ea typeface="Calibri"/>
              <a:cs typeface="Calibri"/>
            </a:endParaRPr>
          </a:p>
        </p:txBody>
      </p:sp>
      <p:sp>
        <p:nvSpPr>
          <p:cNvPr id="4" name="Tijdelijke aanduiding voor dianummer 3">
            <a:extLst>
              <a:ext uri="{FF2B5EF4-FFF2-40B4-BE49-F238E27FC236}">
                <a16:creationId xmlns:a16="http://schemas.microsoft.com/office/drawing/2014/main" id="{AC8B3CC4-2854-F4FD-2BC1-5E563D04FE82}"/>
              </a:ext>
            </a:extLst>
          </p:cNvPr>
          <p:cNvSpPr>
            <a:spLocks noGrp="1"/>
          </p:cNvSpPr>
          <p:nvPr>
            <p:ph type="sldNum" sz="quarter" idx="5"/>
          </p:nvPr>
        </p:nvSpPr>
        <p:spPr/>
        <p:txBody>
          <a:bodyPr rtlCol="0"/>
          <a:lstStyle/>
          <a:p>
            <a:pPr rtl="0"/>
            <a:fld id="{0D0EDF81-139F-488C-872B-4720FBA6BF98}" type="slidenum">
              <a:rPr lang="nl-NL" smtClean="0"/>
              <a:t>12</a:t>
            </a:fld>
            <a:endParaRPr lang="nl-NL"/>
          </a:p>
        </p:txBody>
      </p:sp>
    </p:spTree>
    <p:extLst>
      <p:ext uri="{BB962C8B-B14F-4D97-AF65-F5344CB8AC3E}">
        <p14:creationId xmlns:p14="http://schemas.microsoft.com/office/powerpoint/2010/main" val="477617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92F1FB-CD8C-9095-78A3-77DC59C1DF7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55F3107-C580-88D1-6692-01DE851D436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1263FF7-54F0-A752-7266-23C2192F7DEF}"/>
              </a:ext>
            </a:extLst>
          </p:cNvPr>
          <p:cNvSpPr>
            <a:spLocks noGrp="1"/>
          </p:cNvSpPr>
          <p:nvPr>
            <p:ph type="body" idx="1"/>
          </p:nvPr>
        </p:nvSpPr>
        <p:spPr/>
        <p:txBody>
          <a:bodyPr rtlCol="0"/>
          <a:lstStyle/>
          <a:p>
            <a:r>
              <a:rPr lang="nl-NL"/>
              <a:t>Schets aan de hand van voorbeeld of het naar verwachting meer of minder PP/</a:t>
            </a:r>
            <a:r>
              <a:rPr lang="nl-NL" err="1"/>
              <a:t>WP</a:t>
            </a:r>
            <a:r>
              <a:rPr lang="nl-NL"/>
              <a:t> is in nieuwe regeling. </a:t>
            </a:r>
          </a:p>
          <a:p>
            <a:r>
              <a:rPr lang="nl-NL">
                <a:ea typeface="Calibri"/>
                <a:cs typeface="Calibri"/>
              </a:rPr>
              <a:t>Leggen we meer in detail uit in een komende nieuwsbrief. Daarnaast is het goed om te stellen dat het totale bedrag aan nieuw NP zo goed als mogelijk bij het oude NP blijft, en dat dat m.b.v. maatmensen is onderzocht.</a:t>
            </a:r>
          </a:p>
          <a:p>
            <a:endParaRPr lang="nl-NL">
              <a:ea typeface="Calibri"/>
              <a:cs typeface="Calibri"/>
            </a:endParaRPr>
          </a:p>
          <a:p>
            <a:r>
              <a:rPr lang="nl-NL">
                <a:ea typeface="Calibri"/>
                <a:cs typeface="Calibri"/>
              </a:rPr>
              <a:t>Toelichten bij nabestaandenpensioen: Bij pensionering is er de keuze om pensioen voor je partner om te zetten naar ouderdomspensioen (is nu ook mogelijk)</a:t>
            </a:r>
          </a:p>
          <a:p>
            <a:endParaRPr lang="nl-NL">
              <a:ea typeface="Calibri"/>
              <a:cs typeface="Calibri"/>
            </a:endParaRPr>
          </a:p>
          <a:p>
            <a:r>
              <a:rPr lang="nl-NL">
                <a:ea typeface="Calibri"/>
                <a:cs typeface="Calibri"/>
              </a:rPr>
              <a:t>PP: </a:t>
            </a:r>
            <a:r>
              <a:rPr lang="nl-NL" sz="1800">
                <a:effectLst/>
                <a:latin typeface="Aptos" panose="020B0004020202020204" pitchFamily="34" charset="0"/>
                <a:ea typeface="Aptos" panose="020B0004020202020204" pitchFamily="34" charset="0"/>
                <a:cs typeface="Times New Roman" panose="02020603050405020304" pitchFamily="18" charset="0"/>
              </a:rPr>
              <a:t>Het is nu een combinatie van opbouw + een verzekering. Die verzekering vult het partnerpensioen aan als je overlijdt terwijl je nog opbouwt. Straks is het alleen een verzekering. </a:t>
            </a:r>
          </a:p>
        </p:txBody>
      </p:sp>
      <p:sp>
        <p:nvSpPr>
          <p:cNvPr id="4" name="Tijdelijke aanduiding voor dianummer 3">
            <a:extLst>
              <a:ext uri="{FF2B5EF4-FFF2-40B4-BE49-F238E27FC236}">
                <a16:creationId xmlns:a16="http://schemas.microsoft.com/office/drawing/2014/main" id="{8977370D-7ABB-BCF3-1B99-5ADD9F246A8C}"/>
              </a:ext>
            </a:extLst>
          </p:cNvPr>
          <p:cNvSpPr>
            <a:spLocks noGrp="1"/>
          </p:cNvSpPr>
          <p:nvPr>
            <p:ph type="sldNum" sz="quarter" idx="5"/>
          </p:nvPr>
        </p:nvSpPr>
        <p:spPr/>
        <p:txBody>
          <a:bodyPr rtlCol="0"/>
          <a:lstStyle/>
          <a:p>
            <a:pPr rtl="0"/>
            <a:fld id="{0D0EDF81-139F-488C-872B-4720FBA6BF98}" type="slidenum">
              <a:rPr lang="nl-NL" smtClean="0"/>
              <a:t>13</a:t>
            </a:fld>
            <a:endParaRPr lang="nl-NL"/>
          </a:p>
        </p:txBody>
      </p:sp>
    </p:spTree>
    <p:extLst>
      <p:ext uri="{BB962C8B-B14F-4D97-AF65-F5344CB8AC3E}">
        <p14:creationId xmlns:p14="http://schemas.microsoft.com/office/powerpoint/2010/main" val="3731090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BCE721-FD73-EC0F-D6B7-0EE1D78D9CB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B56F1B4-7D9A-DCDA-B3AC-88F87A74A55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FC814EB-E427-21F5-6814-52B03C3EAC8D}"/>
              </a:ext>
            </a:extLst>
          </p:cNvPr>
          <p:cNvSpPr>
            <a:spLocks noGrp="1"/>
          </p:cNvSpPr>
          <p:nvPr>
            <p:ph type="body" idx="1"/>
          </p:nvPr>
        </p:nvSpPr>
        <p:spPr/>
        <p:txBody>
          <a:bodyPr rtlCol="0">
            <a:normAutofit fontScale="47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Houdt rekening met dat er een vraag kan komen over demping</a:t>
            </a:r>
            <a:r>
              <a:rPr lang="nl-NL" sz="1800">
                <a:effectLst/>
                <a:latin typeface="Segoe UI" panose="020B0502040204020203" pitchFamily="34" charset="0"/>
              </a:rPr>
              <a:t>. </a:t>
            </a:r>
            <a:r>
              <a:rPr lang="nl-NL" sz="1800"/>
              <a:t>Reden dat uitkering is onderlijnd: </a:t>
            </a:r>
            <a:r>
              <a:rPr lang="nl-NL" sz="1800">
                <a:effectLst/>
                <a:latin typeface="Aptos" panose="020B0004020202020204" pitchFamily="34" charset="0"/>
                <a:ea typeface="Calibri" panose="020F0502020204030204" pitchFamily="34" charset="0"/>
                <a:cs typeface="Aptos" panose="020B0004020202020204" pitchFamily="34" charset="0"/>
              </a:rPr>
              <a:t>Het is onderstreept om te benadrukken dat we pensioengerechtigden </a:t>
            </a:r>
            <a:r>
              <a:rPr lang="nl-NL" sz="1800"/>
              <a:t>over schommelingen: </a:t>
            </a:r>
            <a:r>
              <a:rPr lang="nl-NL" sz="1800">
                <a:effectLst/>
                <a:latin typeface="Segoe UI" panose="020B0502040204020203" pitchFamily="34" charset="0"/>
              </a:rPr>
              <a:t>dan aangeven dat er een spreidingsmethode wordt toegepast waardoor schommelingen worden </a:t>
            </a:r>
            <a:r>
              <a:rPr lang="nl-NL" sz="1800">
                <a:effectLst/>
                <a:latin typeface="Aptos" panose="020B0004020202020204" pitchFamily="34" charset="0"/>
                <a:ea typeface="Calibri" panose="020F0502020204030204" pitchFamily="34" charset="0"/>
                <a:cs typeface="Aptos" panose="020B0004020202020204" pitchFamily="34" charset="0"/>
              </a:rPr>
              <a:t>niet gaan ‘lastig vallen’ met dat kapitaal. Verder maakt het alleen onrustig en het is vooral een achterkant-verhaal en om aan te geven dat ze geen informatie gaan krijgen over dat kapitaal. Deze sheet bevat informatie voor pensioengerechtigden. Het is dus geen inschatting, maar de daadwerkelijke uitkering.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800">
              <a:effectLst/>
              <a:latin typeface="Aptos" panose="020B0004020202020204" pitchFamily="34" charset="0"/>
              <a:ea typeface="Calibri" panose="020F0502020204030204" pitchFamily="34" charset="0"/>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a:effectLst/>
                <a:latin typeface="Aptos" panose="020B0004020202020204" pitchFamily="34" charset="0"/>
                <a:ea typeface="Calibri" panose="020F0502020204030204" pitchFamily="34" charset="0"/>
                <a:cs typeface="Aptos" panose="020B0004020202020204" pitchFamily="34" charset="0"/>
              </a:rPr>
              <a:t>Uitleg van collectieve uitkeringsfase is ingewikkeld en kan veel vragen oproepen. Basis is dat het kapitaal collectief wordt belegd en risico samen worden gedeeld </a:t>
            </a:r>
            <a:r>
              <a:rPr lang="nl-NL" sz="2800"/>
              <a:t>inclusief het </a:t>
            </a:r>
            <a:r>
              <a:rPr lang="nl-NL" sz="2800" err="1"/>
              <a:t>langlevenrisico</a:t>
            </a:r>
            <a:endParaRPr lang="nl-NL" sz="280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2800"/>
          </a:p>
          <a:p>
            <a:pPr marL="0" marR="0" lvl="0" indent="0" algn="l" defTabSz="914400" rtl="0" eaLnBrk="1" fontAlgn="auto" latinLnBrk="0" hangingPunct="1">
              <a:lnSpc>
                <a:spcPct val="100000"/>
              </a:lnSpc>
              <a:spcBef>
                <a:spcPts val="0"/>
              </a:spcBef>
              <a:spcAft>
                <a:spcPts val="0"/>
              </a:spcAft>
              <a:buClrTx/>
              <a:buSzTx/>
              <a:buFontTx/>
              <a:buNone/>
              <a:tabLst/>
              <a:defRPr/>
            </a:pPr>
            <a:r>
              <a:rPr lang="nl-NL" sz="2800"/>
              <a:t>Hoe gaan we dat verder regelen (dit staat op een extra slide voor het geval er vragen komen / tijd over is)</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2800">
                <a:effectLst/>
                <a:latin typeface="Arial" panose="020B0604020202020204" pitchFamily="34" charset="0"/>
              </a:rPr>
              <a:t>- </a:t>
            </a:r>
            <a:r>
              <a:rPr lang="nl-NL" sz="2800" err="1">
                <a:effectLst/>
                <a:latin typeface="Arial" panose="020B0604020202020204" pitchFamily="34" charset="0"/>
              </a:rPr>
              <a:t>Beleggingrisico</a:t>
            </a:r>
            <a:r>
              <a:rPr lang="nl-NL" sz="2800">
                <a:effectLst/>
                <a:latin typeface="Arial" panose="020B0604020202020204" pitchFamily="34" charset="0"/>
              </a:rPr>
              <a:t> en </a:t>
            </a:r>
            <a:r>
              <a:rPr lang="nl-NL" sz="2800" err="1">
                <a:effectLst/>
                <a:latin typeface="Arial" panose="020B0604020202020204" pitchFamily="34" charset="0"/>
              </a:rPr>
              <a:t>langlevenrisico</a:t>
            </a:r>
            <a:r>
              <a:rPr lang="nl-NL" sz="2800">
                <a:effectLst/>
                <a:latin typeface="Arial" panose="020B0604020202020204" pitchFamily="34" charset="0"/>
              </a:rPr>
              <a:t> worden gedeeld door het collectief</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2800">
                <a:effectLst/>
                <a:latin typeface="Arial" panose="020B0604020202020204" pitchFamily="34" charset="0"/>
              </a:rPr>
              <a:t>- Geleidelijke ingroei in uitkeringscollectief 10 jaar voor pensioen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2800">
                <a:effectLst/>
                <a:latin typeface="Arial" panose="020B0604020202020204" pitchFamily="34" charset="0"/>
              </a:rPr>
              <a:t>- Uitkeringen voor alle gepensioneerden gaan jaarlijks even veel omhoog/omlaag (in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2800">
                <a:effectLst/>
                <a:latin typeface="Arial" panose="020B0604020202020204" pitchFamily="34" charset="0"/>
              </a:rPr>
              <a:t>- Verhogen en verlagen van uitkeringen worden uitgesmeerd over 3 jaar</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2800">
                <a:effectLst/>
                <a:latin typeface="Arial" panose="020B0604020202020204" pitchFamily="34" charset="0"/>
              </a:rPr>
              <a:t>- Stijging levensverwachting wordt collectief gedragen </a:t>
            </a:r>
            <a:r>
              <a:rPr lang="nl-NL" sz="2800">
                <a:effectLst/>
                <a:latin typeface="Arial" panose="020B0604020202020204" pitchFamily="34" charset="0"/>
                <a:sym typeface="Wingdings" panose="05000000000000000000" pitchFamily="2" charset="2"/>
              </a:rPr>
              <a:t> verlagen van de uitkeringen, bij dalen levensverwachting andersom – macro </a:t>
            </a:r>
            <a:r>
              <a:rPr lang="nl-NL" sz="2800" err="1">
                <a:effectLst/>
                <a:latin typeface="Arial" panose="020B0604020202020204" pitchFamily="34" charset="0"/>
                <a:sym typeface="Wingdings" panose="05000000000000000000" pitchFamily="2" charset="2"/>
              </a:rPr>
              <a:t>langlevenrisico</a:t>
            </a:r>
            <a:endParaRPr lang="nl-NL" sz="2800">
              <a:effectLst/>
              <a:latin typeface="Arial" panose="020B0604020202020204" pitchFamily="34" charset="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2800">
                <a:effectLst/>
                <a:latin typeface="Arial" panose="020B0604020202020204" pitchFamily="34" charset="0"/>
                <a:sym typeface="Wingdings" panose="05000000000000000000" pitchFamily="2" charset="2"/>
              </a:rPr>
              <a:t>- Risico dat iemand ouder wordt dan de levensverwachting wordt betaald uit het kapitaal van het collectief (er blijft geld over van mensen die eerder overlijden) – micro </a:t>
            </a:r>
            <a:r>
              <a:rPr lang="nl-NL" sz="2800" err="1">
                <a:effectLst/>
                <a:latin typeface="Arial" panose="020B0604020202020204" pitchFamily="34" charset="0"/>
                <a:sym typeface="Wingdings" panose="05000000000000000000" pitchFamily="2" charset="2"/>
              </a:rPr>
              <a:t>langlevenrisico</a:t>
            </a:r>
            <a:endParaRPr lang="nl-NL" sz="2800">
              <a:effectLst/>
              <a:latin typeface="Arial" panose="020B0604020202020204" pitchFamily="34" charset="0"/>
              <a:sym typeface="Wingdings" panose="05000000000000000000" pitchFamily="2" charset="2"/>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lang="nl-NL" sz="1800">
              <a:effectLst/>
              <a:latin typeface="Arial" panose="020B0604020202020204" pitchFamily="34" charset="0"/>
            </a:endParaRPr>
          </a:p>
          <a:p>
            <a:pPr rtl="0"/>
            <a:endParaRPr lang="nl-NL"/>
          </a:p>
        </p:txBody>
      </p:sp>
      <p:sp>
        <p:nvSpPr>
          <p:cNvPr id="4" name="Tijdelijke aanduiding voor dianummer 3">
            <a:extLst>
              <a:ext uri="{FF2B5EF4-FFF2-40B4-BE49-F238E27FC236}">
                <a16:creationId xmlns:a16="http://schemas.microsoft.com/office/drawing/2014/main" id="{6D218E48-7CD9-53AC-AA9F-B2E5E9BE1BCE}"/>
              </a:ext>
            </a:extLst>
          </p:cNvPr>
          <p:cNvSpPr>
            <a:spLocks noGrp="1"/>
          </p:cNvSpPr>
          <p:nvPr>
            <p:ph type="sldNum" sz="quarter" idx="5"/>
          </p:nvPr>
        </p:nvSpPr>
        <p:spPr/>
        <p:txBody>
          <a:bodyPr rtlCol="0"/>
          <a:lstStyle/>
          <a:p>
            <a:pPr rtl="0"/>
            <a:fld id="{0D0EDF81-139F-488C-872B-4720FBA6BF98}" type="slidenum">
              <a:rPr lang="nl-NL" smtClean="0"/>
              <a:t>14</a:t>
            </a:fld>
            <a:endParaRPr lang="nl-NL"/>
          </a:p>
        </p:txBody>
      </p:sp>
    </p:spTree>
    <p:extLst>
      <p:ext uri="{BB962C8B-B14F-4D97-AF65-F5344CB8AC3E}">
        <p14:creationId xmlns:p14="http://schemas.microsoft.com/office/powerpoint/2010/main" val="12086697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Macro lang leven</a:t>
            </a:r>
          </a:p>
          <a:p>
            <a:r>
              <a:rPr lang="nl-NL"/>
              <a:t>Stijging/daling levensverwachting wordt collectief gedragen (uitkeringen gaan omlaag / omhoog), bij dalen levensverwachting andersom</a:t>
            </a:r>
          </a:p>
          <a:p>
            <a:endParaRPr lang="nl-NL"/>
          </a:p>
          <a:p>
            <a:r>
              <a:rPr lang="nl-NL"/>
              <a:t>Micro lang leven</a:t>
            </a:r>
          </a:p>
          <a:p>
            <a:r>
              <a:rPr lang="nl-NL"/>
              <a:t>Risico dat iemand ouder wordt dan de levensverwachting wordt betaald uit het kapitaal van het collectief (er blijft geld over van mensen die eerder overlijden)</a:t>
            </a:r>
          </a:p>
        </p:txBody>
      </p:sp>
      <p:sp>
        <p:nvSpPr>
          <p:cNvPr id="4" name="Tijdelijke aanduiding voor dianummer 3"/>
          <p:cNvSpPr>
            <a:spLocks noGrp="1"/>
          </p:cNvSpPr>
          <p:nvPr>
            <p:ph type="sldNum" sz="quarter" idx="5"/>
          </p:nvPr>
        </p:nvSpPr>
        <p:spPr/>
        <p:txBody>
          <a:bodyPr/>
          <a:lstStyle/>
          <a:p>
            <a:fld id="{9EFCCD01-D426-423B-AF6B-42A66387078E}" type="slidenum">
              <a:rPr lang="nl-NL" smtClean="0"/>
              <a:pPr/>
              <a:t>15</a:t>
            </a:fld>
            <a:endParaRPr lang="nl-NL"/>
          </a:p>
        </p:txBody>
      </p:sp>
    </p:spTree>
    <p:extLst>
      <p:ext uri="{BB962C8B-B14F-4D97-AF65-F5344CB8AC3E}">
        <p14:creationId xmlns:p14="http://schemas.microsoft.com/office/powerpoint/2010/main" val="33659936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Switch naar </a:t>
            </a:r>
            <a:r>
              <a:rPr lang="nl-NL" err="1"/>
              <a:t>sp</a:t>
            </a:r>
            <a:endParaRPr lang="nl-NL"/>
          </a:p>
        </p:txBody>
      </p:sp>
      <p:sp>
        <p:nvSpPr>
          <p:cNvPr id="4" name="Tijdelijke aanduiding voor dianummer 3"/>
          <p:cNvSpPr>
            <a:spLocks noGrp="1"/>
          </p:cNvSpPr>
          <p:nvPr>
            <p:ph type="sldNum" sz="quarter" idx="5"/>
          </p:nvPr>
        </p:nvSpPr>
        <p:spPr/>
        <p:txBody>
          <a:bodyPr/>
          <a:lstStyle/>
          <a:p>
            <a:fld id="{9EFCCD01-D426-423B-AF6B-42A66387078E}" type="slidenum">
              <a:rPr lang="nl-NL" smtClean="0"/>
              <a:pPr/>
              <a:t>16</a:t>
            </a:fld>
            <a:endParaRPr lang="nl-NL"/>
          </a:p>
        </p:txBody>
      </p:sp>
    </p:spTree>
    <p:extLst>
      <p:ext uri="{BB962C8B-B14F-4D97-AF65-F5344CB8AC3E}">
        <p14:creationId xmlns:p14="http://schemas.microsoft.com/office/powerpoint/2010/main" val="23416894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764E0-972B-8EFD-0A23-F33A5294A94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502D647-C1FA-5267-DFF4-FA743C26718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A10DB8B-D673-2006-767E-24C053B677C0}"/>
              </a:ext>
            </a:extLst>
          </p:cNvPr>
          <p:cNvSpPr>
            <a:spLocks noGrp="1"/>
          </p:cNvSpPr>
          <p:nvPr>
            <p:ph type="body" idx="1"/>
          </p:nvPr>
        </p:nvSpPr>
        <p:spPr/>
        <p:txBody>
          <a:bodyPr/>
          <a:lstStyle/>
          <a:p>
            <a:r>
              <a:rPr lang="nl-NL"/>
              <a:t>Gepensioneerden hebben tot 1-1-2028 een variabel pensioen</a:t>
            </a:r>
          </a:p>
        </p:txBody>
      </p:sp>
      <p:sp>
        <p:nvSpPr>
          <p:cNvPr id="4" name="Tijdelijke aanduiding voor dianummer 3">
            <a:extLst>
              <a:ext uri="{FF2B5EF4-FFF2-40B4-BE49-F238E27FC236}">
                <a16:creationId xmlns:a16="http://schemas.microsoft.com/office/drawing/2014/main" id="{1D934A0E-5660-F037-2C30-E0B72684B778}"/>
              </a:ext>
            </a:extLst>
          </p:cNvPr>
          <p:cNvSpPr>
            <a:spLocks noGrp="1"/>
          </p:cNvSpPr>
          <p:nvPr>
            <p:ph type="sldNum" sz="quarter" idx="5"/>
          </p:nvPr>
        </p:nvSpPr>
        <p:spPr/>
        <p:txBody>
          <a:bodyPr/>
          <a:lstStyle/>
          <a:p>
            <a:fld id="{9EFCCD01-D426-423B-AF6B-42A66387078E}" type="slidenum">
              <a:rPr lang="nl-NL" smtClean="0"/>
              <a:pPr/>
              <a:t>17</a:t>
            </a:fld>
            <a:endParaRPr lang="nl-NL"/>
          </a:p>
        </p:txBody>
      </p:sp>
    </p:spTree>
    <p:extLst>
      <p:ext uri="{BB962C8B-B14F-4D97-AF65-F5344CB8AC3E}">
        <p14:creationId xmlns:p14="http://schemas.microsoft.com/office/powerpoint/2010/main" val="25942992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FC30D-0F2F-E05B-69C8-5D2804A0D3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446B3E-EAB2-2825-EBA9-538A51B0E0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E39B1F-3843-958E-181E-181F788C7FA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DACAC08-DACA-5229-2F64-F7C831C8440D}"/>
              </a:ext>
            </a:extLst>
          </p:cNvPr>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24011382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C729DA-60F6-6677-8C62-6E0FAABEA9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7F9BFF-B932-53C7-D995-6DCF4833C6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4736F3-8149-8C19-E1B9-5FBE62DC06B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D6FEFC5-0A20-BD71-BCC0-AA6B01F84619}"/>
              </a:ext>
            </a:extLst>
          </p:cNvPr>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26096911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837CC-A1F8-D4EA-4843-52DF101AFB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F2351A-94F8-13B6-A74C-17B43E8893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9CB3F2-20A7-147E-4EA6-DDE445B9592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CA6E98B-8B60-C309-74CB-1B835777AFA5}"/>
              </a:ext>
            </a:extLst>
          </p:cNvPr>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20545470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Switch naar </a:t>
            </a:r>
            <a:r>
              <a:rPr lang="nl-NL" err="1"/>
              <a:t>sp</a:t>
            </a:r>
            <a:endParaRPr lang="nl-NL"/>
          </a:p>
        </p:txBody>
      </p:sp>
      <p:sp>
        <p:nvSpPr>
          <p:cNvPr id="4" name="Tijdelijke aanduiding voor dianummer 3"/>
          <p:cNvSpPr>
            <a:spLocks noGrp="1"/>
          </p:cNvSpPr>
          <p:nvPr>
            <p:ph type="sldNum" sz="quarter" idx="5"/>
          </p:nvPr>
        </p:nvSpPr>
        <p:spPr/>
        <p:txBody>
          <a:bodyPr/>
          <a:lstStyle/>
          <a:p>
            <a:fld id="{9EFCCD01-D426-423B-AF6B-42A66387078E}" type="slidenum">
              <a:rPr lang="nl-NL" smtClean="0"/>
              <a:pPr/>
              <a:t>21</a:t>
            </a:fld>
            <a:endParaRPr lang="nl-NL"/>
          </a:p>
        </p:txBody>
      </p:sp>
    </p:spTree>
    <p:extLst>
      <p:ext uri="{BB962C8B-B14F-4D97-AF65-F5344CB8AC3E}">
        <p14:creationId xmlns:p14="http://schemas.microsoft.com/office/powerpoint/2010/main" val="2341689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70C1F-4DA3-B19E-97BA-890C01E91DC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8C21BE3-405F-976D-D7E6-06F649E2024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159229A-4E5C-0378-F413-1CE878EE59C5}"/>
              </a:ext>
            </a:extLst>
          </p:cNvPr>
          <p:cNvSpPr>
            <a:spLocks noGrp="1"/>
          </p:cNvSpPr>
          <p:nvPr>
            <p:ph type="body" idx="1"/>
          </p:nvPr>
        </p:nvSpPr>
        <p:spPr/>
        <p:txBody>
          <a:bodyPr/>
          <a:lstStyle/>
          <a:p>
            <a:r>
              <a:rPr lang="nl-NL"/>
              <a:t>Gepensioneerden hebben tot 1-1-2028 een variabel pensioen</a:t>
            </a:r>
          </a:p>
        </p:txBody>
      </p:sp>
      <p:sp>
        <p:nvSpPr>
          <p:cNvPr id="4" name="Tijdelijke aanduiding voor dianummer 3">
            <a:extLst>
              <a:ext uri="{FF2B5EF4-FFF2-40B4-BE49-F238E27FC236}">
                <a16:creationId xmlns:a16="http://schemas.microsoft.com/office/drawing/2014/main" id="{4016CC77-8629-6A15-08D1-C40BCE7DF157}"/>
              </a:ext>
            </a:extLst>
          </p:cNvPr>
          <p:cNvSpPr>
            <a:spLocks noGrp="1"/>
          </p:cNvSpPr>
          <p:nvPr>
            <p:ph type="sldNum" sz="quarter" idx="5"/>
          </p:nvPr>
        </p:nvSpPr>
        <p:spPr/>
        <p:txBody>
          <a:bodyPr/>
          <a:lstStyle/>
          <a:p>
            <a:fld id="{9EFCCD01-D426-423B-AF6B-42A66387078E}" type="slidenum">
              <a:rPr lang="nl-NL" smtClean="0"/>
              <a:pPr/>
              <a:t>3</a:t>
            </a:fld>
            <a:endParaRPr lang="nl-NL"/>
          </a:p>
        </p:txBody>
      </p:sp>
    </p:spTree>
    <p:extLst>
      <p:ext uri="{BB962C8B-B14F-4D97-AF65-F5344CB8AC3E}">
        <p14:creationId xmlns:p14="http://schemas.microsoft.com/office/powerpoint/2010/main" val="42748839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2D376-3652-893B-34D0-FD1B1ED8EB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805F25-6A51-4FF3-2640-7B8278C1FA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817818-1FA7-199A-246D-A3450CF1A64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B8BBEAD-28F1-963F-6720-CD3C5645CCEA}"/>
              </a:ext>
            </a:extLst>
          </p:cNvPr>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9881031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7123A2-47D4-2DF3-04A0-8D2316196F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E59EC9-5E64-6D13-BC0F-BBDEC6AAED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B3B11F-2A6B-FD34-8C1B-E5C1F5D5DBE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BF2EC3B-D561-B076-6BCD-543467ADB8E5}"/>
              </a:ext>
            </a:extLst>
          </p:cNvPr>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2131289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DC57D4-8492-494E-9A71-A40B7F6BE1B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7B58BD0-8EA3-712B-7949-35525AB9A85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5F80147-6EBC-6A72-9F9C-DD0E5710FDCF}"/>
              </a:ext>
            </a:extLst>
          </p:cNvPr>
          <p:cNvSpPr>
            <a:spLocks noGrp="1"/>
          </p:cNvSpPr>
          <p:nvPr>
            <p:ph type="body" idx="1"/>
          </p:nvPr>
        </p:nvSpPr>
        <p:spPr/>
        <p:txBody>
          <a:bodyPr/>
          <a:lstStyle/>
          <a:p>
            <a:r>
              <a:rPr lang="nl-NL"/>
              <a:t>Switch naar </a:t>
            </a:r>
            <a:r>
              <a:rPr lang="nl-NL" err="1"/>
              <a:t>sp</a:t>
            </a:r>
            <a:endParaRPr lang="nl-NL"/>
          </a:p>
        </p:txBody>
      </p:sp>
      <p:sp>
        <p:nvSpPr>
          <p:cNvPr id="4" name="Tijdelijke aanduiding voor dianummer 3">
            <a:extLst>
              <a:ext uri="{FF2B5EF4-FFF2-40B4-BE49-F238E27FC236}">
                <a16:creationId xmlns:a16="http://schemas.microsoft.com/office/drawing/2014/main" id="{87D07B87-7672-F803-95C6-0AB71ADDC245}"/>
              </a:ext>
            </a:extLst>
          </p:cNvPr>
          <p:cNvSpPr>
            <a:spLocks noGrp="1"/>
          </p:cNvSpPr>
          <p:nvPr>
            <p:ph type="sldNum" sz="quarter" idx="5"/>
          </p:nvPr>
        </p:nvSpPr>
        <p:spPr/>
        <p:txBody>
          <a:bodyPr/>
          <a:lstStyle/>
          <a:p>
            <a:fld id="{9EFCCD01-D426-423B-AF6B-42A66387078E}" type="slidenum">
              <a:rPr lang="nl-NL" smtClean="0"/>
              <a:pPr/>
              <a:t>24</a:t>
            </a:fld>
            <a:endParaRPr lang="nl-NL"/>
          </a:p>
        </p:txBody>
      </p:sp>
    </p:spTree>
    <p:extLst>
      <p:ext uri="{BB962C8B-B14F-4D97-AF65-F5344CB8AC3E}">
        <p14:creationId xmlns:p14="http://schemas.microsoft.com/office/powerpoint/2010/main" val="2607941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0AA1C5-989F-DC90-CFFB-2819CFAFECF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6709137-D666-FD34-B5DB-91A51428243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1E7C5E4-5656-75D0-6802-4C98C597FAF4}"/>
              </a:ext>
            </a:extLst>
          </p:cNvPr>
          <p:cNvSpPr>
            <a:spLocks noGrp="1"/>
          </p:cNvSpPr>
          <p:nvPr>
            <p:ph type="body" idx="1"/>
          </p:nvPr>
        </p:nvSpPr>
        <p:spPr/>
        <p:txBody>
          <a:bodyPr/>
          <a:lstStyle/>
          <a:p>
            <a:r>
              <a:rPr lang="nl-NL"/>
              <a:t>Switch naar </a:t>
            </a:r>
            <a:r>
              <a:rPr lang="nl-NL" err="1"/>
              <a:t>sp</a:t>
            </a:r>
            <a:endParaRPr lang="nl-NL"/>
          </a:p>
        </p:txBody>
      </p:sp>
      <p:sp>
        <p:nvSpPr>
          <p:cNvPr id="4" name="Tijdelijke aanduiding voor dianummer 3">
            <a:extLst>
              <a:ext uri="{FF2B5EF4-FFF2-40B4-BE49-F238E27FC236}">
                <a16:creationId xmlns:a16="http://schemas.microsoft.com/office/drawing/2014/main" id="{9ED02C66-E107-6361-65D5-CAF4BECCEA8B}"/>
              </a:ext>
            </a:extLst>
          </p:cNvPr>
          <p:cNvSpPr>
            <a:spLocks noGrp="1"/>
          </p:cNvSpPr>
          <p:nvPr>
            <p:ph type="sldNum" sz="quarter" idx="5"/>
          </p:nvPr>
        </p:nvSpPr>
        <p:spPr/>
        <p:txBody>
          <a:bodyPr/>
          <a:lstStyle/>
          <a:p>
            <a:fld id="{9EFCCD01-D426-423B-AF6B-42A66387078E}" type="slidenum">
              <a:rPr lang="nl-NL" smtClean="0"/>
              <a:pPr/>
              <a:t>30</a:t>
            </a:fld>
            <a:endParaRPr lang="nl-NL"/>
          </a:p>
        </p:txBody>
      </p:sp>
    </p:spTree>
    <p:extLst>
      <p:ext uri="{BB962C8B-B14F-4D97-AF65-F5344CB8AC3E}">
        <p14:creationId xmlns:p14="http://schemas.microsoft.com/office/powerpoint/2010/main" val="15127507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886167-D43F-5E06-92E8-A5C76F2FB3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2FC08C-0414-501C-9440-46D1B3F510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E5197C-A09C-0611-E4E3-A94DBB04172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1670639-616F-6530-89FD-488F6BBE052C}"/>
              </a:ext>
            </a:extLst>
          </p:cNvPr>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5063796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C1271-2042-91B3-FFA3-D94D30FFF6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DAD916-2681-4CEE-F3B3-5BC335B481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51DF49-7F63-C5AF-A103-9F440559051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9E99AA4-084E-5C32-99F1-F60DF7EB4C69}"/>
              </a:ext>
            </a:extLst>
          </p:cNvPr>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22872404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F76B5-EFD4-E5AB-4025-07FF8A7571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CB07C1-6C27-29A8-6247-8F9D23D3C2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73470A-7BB6-833D-858B-BEDC7F60764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BD90BA5-4792-4716-6C3A-EEE3EFAA9B10}"/>
              </a:ext>
            </a:extLst>
          </p:cNvPr>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41863356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853A5E-594B-C8BA-AEDC-24023449E6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539872-CD46-036F-60E9-AE8A535BD8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200998-5177-1AE6-8C5F-0BEE72E6C1F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AF590C8-731E-D08B-E549-F8D75889048F}"/>
              </a:ext>
            </a:extLst>
          </p:cNvPr>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28062525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24E9D-1C54-7089-6102-08E8626219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68333D-16E1-7AF6-17E4-4D7A96978C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69F177-18FD-6104-37E3-007C7CFECAD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82D27CE-207B-7D24-BCE9-53098FC200F7}"/>
              </a:ext>
            </a:extLst>
          </p:cNvPr>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39507355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EA6A87-B0C7-66FA-212F-96B6CA6DD9E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C7C1237-79C9-A94E-D4D4-4AADFFFCE8F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39F625B-C343-D46A-73ED-2EF6B02AF4EA}"/>
              </a:ext>
            </a:extLst>
          </p:cNvPr>
          <p:cNvSpPr>
            <a:spLocks noGrp="1"/>
          </p:cNvSpPr>
          <p:nvPr>
            <p:ph type="body" idx="1"/>
          </p:nvPr>
        </p:nvSpPr>
        <p:spPr/>
        <p:txBody>
          <a:bodyPr/>
          <a:lstStyle/>
          <a:p>
            <a:r>
              <a:rPr lang="nl-NL"/>
              <a:t>Switch naar </a:t>
            </a:r>
            <a:r>
              <a:rPr lang="nl-NL" err="1"/>
              <a:t>sp</a:t>
            </a:r>
            <a:endParaRPr lang="nl-NL"/>
          </a:p>
        </p:txBody>
      </p:sp>
      <p:sp>
        <p:nvSpPr>
          <p:cNvPr id="4" name="Tijdelijke aanduiding voor dianummer 3">
            <a:extLst>
              <a:ext uri="{FF2B5EF4-FFF2-40B4-BE49-F238E27FC236}">
                <a16:creationId xmlns:a16="http://schemas.microsoft.com/office/drawing/2014/main" id="{F816A9C2-031F-A07B-8538-32B5A4CE9A29}"/>
              </a:ext>
            </a:extLst>
          </p:cNvPr>
          <p:cNvSpPr>
            <a:spLocks noGrp="1"/>
          </p:cNvSpPr>
          <p:nvPr>
            <p:ph type="sldNum" sz="quarter" idx="5"/>
          </p:nvPr>
        </p:nvSpPr>
        <p:spPr/>
        <p:txBody>
          <a:bodyPr/>
          <a:lstStyle/>
          <a:p>
            <a:fld id="{9EFCCD01-D426-423B-AF6B-42A66387078E}" type="slidenum">
              <a:rPr lang="nl-NL" smtClean="0"/>
              <a:pPr/>
              <a:t>36</a:t>
            </a:fld>
            <a:endParaRPr lang="nl-NL"/>
          </a:p>
        </p:txBody>
      </p:sp>
    </p:spTree>
    <p:extLst>
      <p:ext uri="{BB962C8B-B14F-4D97-AF65-F5344CB8AC3E}">
        <p14:creationId xmlns:p14="http://schemas.microsoft.com/office/powerpoint/2010/main" val="1023721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C4560-AB9E-F069-A434-4FC17119B08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AAE2D46-C996-C862-D7F3-9FAC08D4AC2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BCBB065-C47A-D51D-CCF0-CD46CAFF3CBE}"/>
              </a:ext>
            </a:extLst>
          </p:cNvPr>
          <p:cNvSpPr>
            <a:spLocks noGrp="1"/>
          </p:cNvSpPr>
          <p:nvPr>
            <p:ph type="body" idx="1"/>
          </p:nvPr>
        </p:nvSpPr>
        <p:spPr/>
        <p:txBody>
          <a:bodyPr/>
          <a:lstStyle/>
          <a:p>
            <a:r>
              <a:rPr lang="nl-NL"/>
              <a:t>Switch naar </a:t>
            </a:r>
            <a:r>
              <a:rPr lang="nl-NL" err="1"/>
              <a:t>sp</a:t>
            </a:r>
            <a:endParaRPr lang="nl-NL"/>
          </a:p>
        </p:txBody>
      </p:sp>
      <p:sp>
        <p:nvSpPr>
          <p:cNvPr id="4" name="Tijdelijke aanduiding voor dianummer 3">
            <a:extLst>
              <a:ext uri="{FF2B5EF4-FFF2-40B4-BE49-F238E27FC236}">
                <a16:creationId xmlns:a16="http://schemas.microsoft.com/office/drawing/2014/main" id="{B0F0DB20-76DB-C8DC-53EF-19DA90FDEAAC}"/>
              </a:ext>
            </a:extLst>
          </p:cNvPr>
          <p:cNvSpPr>
            <a:spLocks noGrp="1"/>
          </p:cNvSpPr>
          <p:nvPr>
            <p:ph type="sldNum" sz="quarter" idx="5"/>
          </p:nvPr>
        </p:nvSpPr>
        <p:spPr/>
        <p:txBody>
          <a:bodyPr/>
          <a:lstStyle/>
          <a:p>
            <a:fld id="{9EFCCD01-D426-423B-AF6B-42A66387078E}" type="slidenum">
              <a:rPr lang="nl-NL" smtClean="0"/>
              <a:pPr/>
              <a:t>4</a:t>
            </a:fld>
            <a:endParaRPr lang="nl-NL"/>
          </a:p>
        </p:txBody>
      </p:sp>
    </p:spTree>
    <p:extLst>
      <p:ext uri="{BB962C8B-B14F-4D97-AF65-F5344CB8AC3E}">
        <p14:creationId xmlns:p14="http://schemas.microsoft.com/office/powerpoint/2010/main" val="32638348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34399269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32F18-607D-A2EB-E2E3-026AF1697E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CFCDA6-47EF-099B-A39D-C3A836E400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DC7655-5509-7327-E9E7-B3DE7844699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3F81650-2016-BC5D-CA0C-3E5A270A37C6}"/>
              </a:ext>
            </a:extLst>
          </p:cNvPr>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40030385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ACB94-D23E-9A63-7B5D-D6B3ADC888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55EC47-BF1E-BCC9-250B-A62D88666E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59582B-A6AC-19D4-4690-3D5714597BA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A9667FB-038A-2DD7-6802-BB15F57D3F85}"/>
              </a:ext>
            </a:extLst>
          </p:cNvPr>
          <p:cNvSpPr>
            <a:spLocks noGrp="1"/>
          </p:cNvSpPr>
          <p:nvPr>
            <p:ph type="sldNum" sz="quarter" idx="10"/>
          </p:nvPr>
        </p:nvSpPr>
        <p:spPr/>
        <p:txBody>
          <a:bodyPr/>
          <a:lstStyle/>
          <a:p>
            <a:fld id="{F7021451-1387-4CA6-816F-3879F97B5CBC}" type="slidenum">
              <a:rPr lang="en-US"/>
              <a:t>40</a:t>
            </a:fld>
            <a:endParaRPr lang="en-US"/>
          </a:p>
        </p:txBody>
      </p:sp>
    </p:spTree>
    <p:extLst>
      <p:ext uri="{BB962C8B-B14F-4D97-AF65-F5344CB8AC3E}">
        <p14:creationId xmlns:p14="http://schemas.microsoft.com/office/powerpoint/2010/main" val="24220535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49656-6C5D-1F22-6ECA-DEAB6281DB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30B5DE-8B45-7EBF-390A-EAF5B255B2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A5CD16-6C67-288D-9BF6-5A4EFB502A2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7C635AA-078C-47FB-4479-BE149CD473C0}"/>
              </a:ext>
            </a:extLst>
          </p:cNvPr>
          <p:cNvSpPr>
            <a:spLocks noGrp="1"/>
          </p:cNvSpPr>
          <p:nvPr>
            <p:ph type="sldNum" sz="quarter" idx="10"/>
          </p:nvPr>
        </p:nvSpPr>
        <p:spPr/>
        <p:txBody>
          <a:bodyPr/>
          <a:lstStyle/>
          <a:p>
            <a:fld id="{F7021451-1387-4CA6-816F-3879F97B5CBC}" type="slidenum">
              <a:rPr lang="en-US"/>
              <a:t>41</a:t>
            </a:fld>
            <a:endParaRPr lang="en-US"/>
          </a:p>
        </p:txBody>
      </p:sp>
    </p:spTree>
    <p:extLst>
      <p:ext uri="{BB962C8B-B14F-4D97-AF65-F5344CB8AC3E}">
        <p14:creationId xmlns:p14="http://schemas.microsoft.com/office/powerpoint/2010/main" val="37061742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3776A2-067A-A76F-C0AE-C475C04B0D4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698C1D6-C06D-BE9C-507B-99075972F50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304EDB2-D4B8-A543-508D-657C8419035F}"/>
              </a:ext>
            </a:extLst>
          </p:cNvPr>
          <p:cNvSpPr>
            <a:spLocks noGrp="1"/>
          </p:cNvSpPr>
          <p:nvPr>
            <p:ph type="body" idx="1"/>
          </p:nvPr>
        </p:nvSpPr>
        <p:spPr/>
        <p:txBody>
          <a:bodyPr/>
          <a:lstStyle/>
          <a:p>
            <a:r>
              <a:rPr lang="nl-NL"/>
              <a:t>Switch naar </a:t>
            </a:r>
            <a:r>
              <a:rPr lang="nl-NL" err="1"/>
              <a:t>sp</a:t>
            </a:r>
            <a:endParaRPr lang="nl-NL"/>
          </a:p>
        </p:txBody>
      </p:sp>
      <p:sp>
        <p:nvSpPr>
          <p:cNvPr id="4" name="Tijdelijke aanduiding voor dianummer 3">
            <a:extLst>
              <a:ext uri="{FF2B5EF4-FFF2-40B4-BE49-F238E27FC236}">
                <a16:creationId xmlns:a16="http://schemas.microsoft.com/office/drawing/2014/main" id="{C5F2ADB3-451B-A2CE-BDE2-C1FAD7548011}"/>
              </a:ext>
            </a:extLst>
          </p:cNvPr>
          <p:cNvSpPr>
            <a:spLocks noGrp="1"/>
          </p:cNvSpPr>
          <p:nvPr>
            <p:ph type="sldNum" sz="quarter" idx="5"/>
          </p:nvPr>
        </p:nvSpPr>
        <p:spPr/>
        <p:txBody>
          <a:bodyPr/>
          <a:lstStyle/>
          <a:p>
            <a:fld id="{9EFCCD01-D426-423B-AF6B-42A66387078E}" type="slidenum">
              <a:rPr lang="nl-NL" smtClean="0"/>
              <a:pPr/>
              <a:t>42</a:t>
            </a:fld>
            <a:endParaRPr lang="nl-NL"/>
          </a:p>
        </p:txBody>
      </p:sp>
    </p:spTree>
    <p:extLst>
      <p:ext uri="{BB962C8B-B14F-4D97-AF65-F5344CB8AC3E}">
        <p14:creationId xmlns:p14="http://schemas.microsoft.com/office/powerpoint/2010/main" val="18431245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2AD34-5897-1674-6220-AF185DAD6C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58167C-2B75-B4CF-4E11-2C267D85A4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C9F7D7-B58D-87F6-B984-63C1EF2D215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EEB51DF-DE23-67CE-EAB3-4C80D52EAE67}"/>
              </a:ext>
            </a:extLst>
          </p:cNvPr>
          <p:cNvSpPr>
            <a:spLocks noGrp="1"/>
          </p:cNvSpPr>
          <p:nvPr>
            <p:ph type="sldNum" sz="quarter" idx="10"/>
          </p:nvPr>
        </p:nvSpPr>
        <p:spPr/>
        <p:txBody>
          <a:bodyPr/>
          <a:lstStyle/>
          <a:p>
            <a:fld id="{F7021451-1387-4CA6-816F-3879F97B5CBC}" type="slidenum">
              <a:rPr lang="en-US"/>
              <a:t>43</a:t>
            </a:fld>
            <a:endParaRPr lang="en-US"/>
          </a:p>
        </p:txBody>
      </p:sp>
    </p:spTree>
    <p:extLst>
      <p:ext uri="{BB962C8B-B14F-4D97-AF65-F5344CB8AC3E}">
        <p14:creationId xmlns:p14="http://schemas.microsoft.com/office/powerpoint/2010/main" val="29597395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D28BE5-895C-08E5-8561-953C1D13DE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A63294-C045-7CF7-610D-155A7B20BF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298AF5-1F0E-3B95-2F5E-583F00CCEF2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B469CB7-552E-AEE7-2E90-9909820BCABD}"/>
              </a:ext>
            </a:extLst>
          </p:cNvPr>
          <p:cNvSpPr>
            <a:spLocks noGrp="1"/>
          </p:cNvSpPr>
          <p:nvPr>
            <p:ph type="sldNum" sz="quarter" idx="10"/>
          </p:nvPr>
        </p:nvSpPr>
        <p:spPr/>
        <p:txBody>
          <a:bodyPr/>
          <a:lstStyle/>
          <a:p>
            <a:fld id="{F7021451-1387-4CA6-816F-3879F97B5CBC}" type="slidenum">
              <a:rPr lang="en-US"/>
              <a:t>44</a:t>
            </a:fld>
            <a:endParaRPr lang="en-US"/>
          </a:p>
        </p:txBody>
      </p:sp>
    </p:spTree>
    <p:extLst>
      <p:ext uri="{BB962C8B-B14F-4D97-AF65-F5344CB8AC3E}">
        <p14:creationId xmlns:p14="http://schemas.microsoft.com/office/powerpoint/2010/main" val="37988986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F04B6B-51BC-B1EE-EB8E-724DFF65ED2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9B5FAAA-CA5B-0592-6F28-3ECEDE9EAD6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118052E-2174-8FA6-4059-12C037919151}"/>
              </a:ext>
            </a:extLst>
          </p:cNvPr>
          <p:cNvSpPr>
            <a:spLocks noGrp="1"/>
          </p:cNvSpPr>
          <p:nvPr>
            <p:ph type="body" idx="1"/>
          </p:nvPr>
        </p:nvSpPr>
        <p:spPr/>
        <p:txBody>
          <a:bodyPr/>
          <a:lstStyle/>
          <a:p>
            <a:r>
              <a:rPr lang="nl-NL"/>
              <a:t>Switch naar </a:t>
            </a:r>
            <a:r>
              <a:rPr lang="nl-NL" err="1"/>
              <a:t>sp</a:t>
            </a:r>
            <a:endParaRPr lang="nl-NL"/>
          </a:p>
        </p:txBody>
      </p:sp>
      <p:sp>
        <p:nvSpPr>
          <p:cNvPr id="4" name="Tijdelijke aanduiding voor dianummer 3">
            <a:extLst>
              <a:ext uri="{FF2B5EF4-FFF2-40B4-BE49-F238E27FC236}">
                <a16:creationId xmlns:a16="http://schemas.microsoft.com/office/drawing/2014/main" id="{E016020A-35A2-E366-46B3-1B5D39C09B32}"/>
              </a:ext>
            </a:extLst>
          </p:cNvPr>
          <p:cNvSpPr>
            <a:spLocks noGrp="1"/>
          </p:cNvSpPr>
          <p:nvPr>
            <p:ph type="sldNum" sz="quarter" idx="5"/>
          </p:nvPr>
        </p:nvSpPr>
        <p:spPr/>
        <p:txBody>
          <a:bodyPr/>
          <a:lstStyle/>
          <a:p>
            <a:fld id="{9EFCCD01-D426-423B-AF6B-42A66387078E}" type="slidenum">
              <a:rPr lang="nl-NL" smtClean="0"/>
              <a:pPr/>
              <a:t>45</a:t>
            </a:fld>
            <a:endParaRPr lang="nl-NL"/>
          </a:p>
        </p:txBody>
      </p:sp>
    </p:spTree>
    <p:extLst>
      <p:ext uri="{BB962C8B-B14F-4D97-AF65-F5344CB8AC3E}">
        <p14:creationId xmlns:p14="http://schemas.microsoft.com/office/powerpoint/2010/main" val="15945870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DC4DFE-A5A8-DE1E-C1F1-6B0DF55721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AC7CDB-FE5A-BE26-420D-762F708C96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7B8498-D38D-6CE6-522D-71BB97F10D7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9E1F4D4-1CD5-C9C6-434D-FCE6C85D8B4C}"/>
              </a:ext>
            </a:extLst>
          </p:cNvPr>
          <p:cNvSpPr>
            <a:spLocks noGrp="1"/>
          </p:cNvSpPr>
          <p:nvPr>
            <p:ph type="sldNum" sz="quarter" idx="10"/>
          </p:nvPr>
        </p:nvSpPr>
        <p:spPr/>
        <p:txBody>
          <a:bodyPr/>
          <a:lstStyle/>
          <a:p>
            <a:fld id="{F7021451-1387-4CA6-816F-3879F97B5CBC}" type="slidenum">
              <a:rPr lang="en-US"/>
              <a:t>46</a:t>
            </a:fld>
            <a:endParaRPr lang="en-US"/>
          </a:p>
        </p:txBody>
      </p:sp>
    </p:spTree>
    <p:extLst>
      <p:ext uri="{BB962C8B-B14F-4D97-AF65-F5344CB8AC3E}">
        <p14:creationId xmlns:p14="http://schemas.microsoft.com/office/powerpoint/2010/main" val="22999143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5A315-9600-54AA-C50D-DA85F0F104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591DC2-07C0-5B2B-F5C2-32F597C693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D0FE75-F3C3-BF8B-3DD9-4476E911407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A0F9B31-801F-BEC7-394B-76259887AB0A}"/>
              </a:ext>
            </a:extLst>
          </p:cNvPr>
          <p:cNvSpPr>
            <a:spLocks noGrp="1"/>
          </p:cNvSpPr>
          <p:nvPr>
            <p:ph type="sldNum" sz="quarter" idx="10"/>
          </p:nvPr>
        </p:nvSpPr>
        <p:spPr/>
        <p:txBody>
          <a:bodyPr/>
          <a:lstStyle/>
          <a:p>
            <a:fld id="{F7021451-1387-4CA6-816F-3879F97B5CBC}" type="slidenum">
              <a:rPr lang="en-US"/>
              <a:t>47</a:t>
            </a:fld>
            <a:endParaRPr lang="en-US"/>
          </a:p>
        </p:txBody>
      </p:sp>
    </p:spTree>
    <p:extLst>
      <p:ext uri="{BB962C8B-B14F-4D97-AF65-F5344CB8AC3E}">
        <p14:creationId xmlns:p14="http://schemas.microsoft.com/office/powerpoint/2010/main" val="470782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1AD77-26FD-BBD9-CA7F-89CF019E50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5DFC4A-036D-FCB9-C5FF-3DF15F2947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295ED9-E7A0-2B8A-04F9-3334386DBB8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A00E486-5C11-5915-5DAA-A853578A6090}"/>
              </a:ext>
            </a:extLst>
          </p:cNvPr>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24890411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FFD5EC-B62F-96EF-9B3F-2C0615839B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72D771-64F5-9904-E1D8-24D2A6D82B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AFA381-7C33-3D8C-E46F-2B3AAC8C236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700EE58-1A77-C6F5-9B88-18D044B76239}"/>
              </a:ext>
            </a:extLst>
          </p:cNvPr>
          <p:cNvSpPr>
            <a:spLocks noGrp="1"/>
          </p:cNvSpPr>
          <p:nvPr>
            <p:ph type="sldNum" sz="quarter" idx="10"/>
          </p:nvPr>
        </p:nvSpPr>
        <p:spPr/>
        <p:txBody>
          <a:bodyPr/>
          <a:lstStyle/>
          <a:p>
            <a:fld id="{F7021451-1387-4CA6-816F-3879F97B5CBC}" type="slidenum">
              <a:rPr lang="en-US"/>
              <a:t>48</a:t>
            </a:fld>
            <a:endParaRPr lang="en-US"/>
          </a:p>
        </p:txBody>
      </p:sp>
    </p:spTree>
    <p:extLst>
      <p:ext uri="{BB962C8B-B14F-4D97-AF65-F5344CB8AC3E}">
        <p14:creationId xmlns:p14="http://schemas.microsoft.com/office/powerpoint/2010/main" val="21418296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32C9E-7C28-9053-62D1-59C27461BC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E2BE4F-11F8-D3AD-8657-029BE4BA13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C4C7C8-8957-2F66-C815-DE2D49622C3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EF3CEA2-029C-6E6E-BE13-A6122C20EA6B}"/>
              </a:ext>
            </a:extLst>
          </p:cNvPr>
          <p:cNvSpPr>
            <a:spLocks noGrp="1"/>
          </p:cNvSpPr>
          <p:nvPr>
            <p:ph type="sldNum" sz="quarter" idx="10"/>
          </p:nvPr>
        </p:nvSpPr>
        <p:spPr/>
        <p:txBody>
          <a:bodyPr/>
          <a:lstStyle/>
          <a:p>
            <a:fld id="{F7021451-1387-4CA6-816F-3879F97B5CBC}" type="slidenum">
              <a:rPr lang="en-US"/>
              <a:t>49</a:t>
            </a:fld>
            <a:endParaRPr lang="en-US"/>
          </a:p>
        </p:txBody>
      </p:sp>
    </p:spTree>
    <p:extLst>
      <p:ext uri="{BB962C8B-B14F-4D97-AF65-F5344CB8AC3E}">
        <p14:creationId xmlns:p14="http://schemas.microsoft.com/office/powerpoint/2010/main" val="20884527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Gepensioneerden hebben tot 1-1-2028 een variabel pensioen</a:t>
            </a:r>
          </a:p>
        </p:txBody>
      </p:sp>
      <p:sp>
        <p:nvSpPr>
          <p:cNvPr id="4" name="Tijdelijke aanduiding voor dianummer 3"/>
          <p:cNvSpPr>
            <a:spLocks noGrp="1"/>
          </p:cNvSpPr>
          <p:nvPr>
            <p:ph type="sldNum" sz="quarter" idx="5"/>
          </p:nvPr>
        </p:nvSpPr>
        <p:spPr/>
        <p:txBody>
          <a:bodyPr/>
          <a:lstStyle/>
          <a:p>
            <a:fld id="{9EFCCD01-D426-423B-AF6B-42A66387078E}" type="slidenum">
              <a:rPr lang="nl-NL" smtClean="0"/>
              <a:pPr/>
              <a:t>51</a:t>
            </a:fld>
            <a:endParaRPr lang="nl-NL"/>
          </a:p>
        </p:txBody>
      </p:sp>
    </p:spTree>
    <p:extLst>
      <p:ext uri="{BB962C8B-B14F-4D97-AF65-F5344CB8AC3E}">
        <p14:creationId xmlns:p14="http://schemas.microsoft.com/office/powerpoint/2010/main" val="3779337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1AD77-26FD-BBD9-CA7F-89CF019E50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5DFC4A-036D-FCB9-C5FF-3DF15F2947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295ED9-E7A0-2B8A-04F9-3334386DBB8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A00E486-5C11-5915-5DAA-A853578A6090}"/>
              </a:ext>
            </a:extLst>
          </p:cNvPr>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2489041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Vervangingsratio</a:t>
            </a:r>
            <a:r>
              <a:rPr lang="en-US"/>
              <a:t> </a:t>
            </a:r>
            <a:r>
              <a:rPr lang="en-US" err="1"/>
              <a:t>toelichten</a:t>
            </a:r>
            <a:r>
              <a:rPr lang="en-US"/>
              <a:t>: </a:t>
            </a:r>
          </a:p>
          <a:p>
            <a:r>
              <a:rPr lang="en-US"/>
              <a:t>D</a:t>
            </a:r>
            <a:r>
              <a:rPr lang="nl-NL"/>
              <a:t>e pensioenuitkering (plus AOW) gedeeld door de gemiddeld geïndexeerde pensioengrondslag. </a:t>
            </a:r>
          </a:p>
          <a:p>
            <a:r>
              <a:rPr lang="nl-NL"/>
              <a:t>De gewogen vervangingsratio kijkt naar de hele periode dat het pensioen wordt uitgekeerd en houdt hierbij rekening met de kans om in leven te zijn. </a:t>
            </a:r>
          </a:p>
          <a:p>
            <a:r>
              <a:rPr lang="nl-NL"/>
              <a:t>Voor de berekening wordt de pensioengrondslag ook na pensionering geïndexeerd. </a:t>
            </a:r>
          </a:p>
          <a:p>
            <a:r>
              <a:rPr lang="nl-NL"/>
              <a:t>Daarmee wordt het koopkrachtbehoud na pensionering meegenomen in de vervangingsratio. </a:t>
            </a:r>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E57C37-410E-162D-1A2B-F53E0AA122F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FA5E1AD-E76C-6006-559F-E8CC895AC34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DD47F75-FBC6-1815-D3E5-DFE64D2B4720}"/>
              </a:ext>
            </a:extLst>
          </p:cNvPr>
          <p:cNvSpPr>
            <a:spLocks noGrp="1"/>
          </p:cNvSpPr>
          <p:nvPr>
            <p:ph type="body" idx="1"/>
          </p:nvPr>
        </p:nvSpPr>
        <p:spPr/>
        <p:txBody>
          <a:bodyPr rtlCol="0"/>
          <a:lstStyle/>
          <a:p>
            <a:pPr rtl="0"/>
            <a:r>
              <a:rPr lang="nl-NL"/>
              <a:t>Totale premie is en blijft 27,6 %</a:t>
            </a:r>
          </a:p>
          <a:p>
            <a:pPr rtl="0"/>
            <a:endParaRPr lang="nl-NL"/>
          </a:p>
          <a:p>
            <a:pPr rtl="0"/>
            <a:r>
              <a:rPr lang="nl-NL"/>
              <a:t>Indien hier een vraag over komt:</a:t>
            </a:r>
          </a:p>
          <a:p>
            <a:pPr rtl="0"/>
            <a:r>
              <a:rPr lang="nl-NL" b="0" i="0">
                <a:solidFill>
                  <a:srgbClr val="000000"/>
                </a:solidFill>
                <a:effectLst/>
                <a:latin typeface="Meta Sans"/>
              </a:rPr>
              <a:t>De pensioengrondslag betreft het pensioengevend salaris, verminderd met de franchise. Over de franchise bouw je geen pensioen op.</a:t>
            </a:r>
          </a:p>
          <a:p>
            <a:pPr rtl="0"/>
            <a:r>
              <a:rPr lang="nl-NL" b="0" i="0">
                <a:solidFill>
                  <a:srgbClr val="000000"/>
                </a:solidFill>
                <a:effectLst/>
                <a:latin typeface="Meta Sans"/>
              </a:rPr>
              <a:t>(Bruto jaarsalaris inclusief vakantie minus het vaste bedrag van de franchise) * parttimepercentage</a:t>
            </a:r>
          </a:p>
          <a:p>
            <a:pPr rtl="0"/>
            <a:endParaRPr lang="nl-NL" b="0" i="0">
              <a:solidFill>
                <a:srgbClr val="000000"/>
              </a:solidFill>
              <a:effectLst/>
              <a:latin typeface="Meta Sans"/>
            </a:endParaRPr>
          </a:p>
          <a:p>
            <a:pPr rtl="0"/>
            <a:r>
              <a:rPr lang="nl-NL" b="0" i="0">
                <a:solidFill>
                  <a:srgbClr val="000000"/>
                </a:solidFill>
                <a:effectLst/>
                <a:latin typeface="Meta Sans"/>
              </a:rPr>
              <a:t>Franchise is een vast bedrag dat jaarlijks wordt geïndexeerd, 2025 ca. EUR 19.800</a:t>
            </a:r>
            <a:endParaRPr lang="nl-NL"/>
          </a:p>
        </p:txBody>
      </p:sp>
      <p:sp>
        <p:nvSpPr>
          <p:cNvPr id="4" name="Tijdelijke aanduiding voor dianummer 3">
            <a:extLst>
              <a:ext uri="{FF2B5EF4-FFF2-40B4-BE49-F238E27FC236}">
                <a16:creationId xmlns:a16="http://schemas.microsoft.com/office/drawing/2014/main" id="{802778C8-664D-54E8-576A-9FB093A08A21}"/>
              </a:ext>
            </a:extLst>
          </p:cNvPr>
          <p:cNvSpPr>
            <a:spLocks noGrp="1"/>
          </p:cNvSpPr>
          <p:nvPr>
            <p:ph type="sldNum" sz="quarter" idx="5"/>
          </p:nvPr>
        </p:nvSpPr>
        <p:spPr/>
        <p:txBody>
          <a:bodyPr rtlCol="0"/>
          <a:lstStyle/>
          <a:p>
            <a:pPr rtl="0"/>
            <a:fld id="{0D0EDF81-139F-488C-872B-4720FBA6BF98}" type="slidenum">
              <a:rPr lang="nl-NL" smtClean="0"/>
              <a:t>9</a:t>
            </a:fld>
            <a:endParaRPr lang="nl-NL"/>
          </a:p>
        </p:txBody>
      </p:sp>
    </p:spTree>
    <p:extLst>
      <p:ext uri="{BB962C8B-B14F-4D97-AF65-F5344CB8AC3E}">
        <p14:creationId xmlns:p14="http://schemas.microsoft.com/office/powerpoint/2010/main" val="10748798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18C8A5-3239-B345-F1BE-91DFA93A99D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25F7254-075D-826D-2A8C-54CCE2F7133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9C4E614-2AC7-913D-93E5-E3CE9FC5684B}"/>
              </a:ext>
            </a:extLst>
          </p:cNvPr>
          <p:cNvSpPr>
            <a:spLocks noGrp="1"/>
          </p:cNvSpPr>
          <p:nvPr>
            <p:ph type="body" idx="1"/>
          </p:nvPr>
        </p:nvSpPr>
        <p:spPr/>
        <p:txBody>
          <a:bodyPr rtlCol="0"/>
          <a:lstStyle/>
          <a:p>
            <a:r>
              <a:rPr lang="nl-NL">
                <a:ea typeface="Calibri"/>
                <a:cs typeface="Calibri"/>
              </a:rPr>
              <a:t>Uitleg over uitkering aan einde presentatie (lang </a:t>
            </a:r>
            <a:r>
              <a:rPr lang="nl-NL" err="1">
                <a:ea typeface="Calibri"/>
                <a:cs typeface="Calibri"/>
              </a:rPr>
              <a:t>levenrisico</a:t>
            </a:r>
            <a:r>
              <a:rPr lang="nl-NL">
                <a:ea typeface="Calibri"/>
                <a:cs typeface="Calibri"/>
              </a:rPr>
              <a:t>, variabiliteit) </a:t>
            </a:r>
          </a:p>
        </p:txBody>
      </p:sp>
      <p:sp>
        <p:nvSpPr>
          <p:cNvPr id="4" name="Tijdelijke aanduiding voor dianummer 3">
            <a:extLst>
              <a:ext uri="{FF2B5EF4-FFF2-40B4-BE49-F238E27FC236}">
                <a16:creationId xmlns:a16="http://schemas.microsoft.com/office/drawing/2014/main" id="{CCD4F351-1681-5714-6CB4-41190372D6FF}"/>
              </a:ext>
            </a:extLst>
          </p:cNvPr>
          <p:cNvSpPr>
            <a:spLocks noGrp="1"/>
          </p:cNvSpPr>
          <p:nvPr>
            <p:ph type="sldNum" sz="quarter" idx="5"/>
          </p:nvPr>
        </p:nvSpPr>
        <p:spPr/>
        <p:txBody>
          <a:bodyPr rtlCol="0"/>
          <a:lstStyle/>
          <a:p>
            <a:pPr rtl="0"/>
            <a:fld id="{0D0EDF81-139F-488C-872B-4720FBA6BF98}" type="slidenum">
              <a:rPr lang="nl-NL" smtClean="0"/>
              <a:t>10</a:t>
            </a:fld>
            <a:endParaRPr lang="nl-NL"/>
          </a:p>
        </p:txBody>
      </p:sp>
    </p:spTree>
    <p:extLst>
      <p:ext uri="{BB962C8B-B14F-4D97-AF65-F5344CB8AC3E}">
        <p14:creationId xmlns:p14="http://schemas.microsoft.com/office/powerpoint/2010/main" val="7118056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FB57C-6696-EC72-4DD6-68DEACC7F49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8FB541C-13D1-2774-2DFF-3F31D158530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EF6AD15-7AED-C34B-B0D2-58B2EB0350CE}"/>
              </a:ext>
            </a:extLst>
          </p:cNvPr>
          <p:cNvSpPr>
            <a:spLocks noGrp="1"/>
          </p:cNvSpPr>
          <p:nvPr>
            <p:ph type="body" idx="1"/>
          </p:nvPr>
        </p:nvSpPr>
        <p:spPr/>
        <p:txBody>
          <a:bodyPr rtlCol="0"/>
          <a:lstStyle/>
          <a:p>
            <a:pPr rtl="0"/>
            <a:r>
              <a:rPr lang="nl-NL"/>
              <a:t>(Deze hebben geen ontwerper-id's aangezien ze zijn gebaseerd op de standaard diamodellen die zich al in de prestatie bevinden.) </a:t>
            </a:r>
          </a:p>
        </p:txBody>
      </p:sp>
      <p:sp>
        <p:nvSpPr>
          <p:cNvPr id="4" name="Tijdelijke aanduiding voor dianummer 3">
            <a:extLst>
              <a:ext uri="{FF2B5EF4-FFF2-40B4-BE49-F238E27FC236}">
                <a16:creationId xmlns:a16="http://schemas.microsoft.com/office/drawing/2014/main" id="{79AE5804-D140-C775-777A-F29205CA5DF9}"/>
              </a:ext>
            </a:extLst>
          </p:cNvPr>
          <p:cNvSpPr>
            <a:spLocks noGrp="1"/>
          </p:cNvSpPr>
          <p:nvPr>
            <p:ph type="sldNum" sz="quarter" idx="5"/>
          </p:nvPr>
        </p:nvSpPr>
        <p:spPr/>
        <p:txBody>
          <a:bodyPr rtlCol="0"/>
          <a:lstStyle/>
          <a:p>
            <a:pPr rtl="0"/>
            <a:fld id="{0D0EDF81-139F-488C-872B-4720FBA6BF98}" type="slidenum">
              <a:rPr lang="nl-NL" smtClean="0"/>
              <a:t>11</a:t>
            </a:fld>
            <a:endParaRPr lang="nl-NL"/>
          </a:p>
        </p:txBody>
      </p:sp>
    </p:spTree>
    <p:extLst>
      <p:ext uri="{BB962C8B-B14F-4D97-AF65-F5344CB8AC3E}">
        <p14:creationId xmlns:p14="http://schemas.microsoft.com/office/powerpoint/2010/main" val="30823661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page">
    <p:spTree>
      <p:nvGrpSpPr>
        <p:cNvPr id="1" name=""/>
        <p:cNvGrpSpPr/>
        <p:nvPr/>
      </p:nvGrpSpPr>
      <p:grpSpPr>
        <a:xfrm>
          <a:off x="0" y="0"/>
          <a:ext cx="0" cy="0"/>
          <a:chOff x="0" y="0"/>
          <a:chExt cx="0" cy="0"/>
        </a:xfrm>
      </p:grpSpPr>
      <p:sp>
        <p:nvSpPr>
          <p:cNvPr id="16" name="Tijdelijke aanduiding voor afbeelding 15"/>
          <p:cNvSpPr>
            <a:spLocks noGrp="1"/>
          </p:cNvSpPr>
          <p:nvPr>
            <p:ph type="pic" sz="quarter" idx="10"/>
          </p:nvPr>
        </p:nvSpPr>
        <p:spPr>
          <a:xfrm>
            <a:off x="0" y="801688"/>
            <a:ext cx="9144000" cy="4075112"/>
          </a:xfrm>
          <a:solidFill>
            <a:srgbClr val="184350"/>
          </a:solidFill>
        </p:spPr>
        <p:txBody>
          <a:bodyPr>
            <a:normAutofit/>
          </a:bodyPr>
          <a:lstStyle>
            <a:lvl1pPr>
              <a:defRPr sz="1600">
                <a:solidFill>
                  <a:srgbClr val="F3F7FC"/>
                </a:solidFill>
              </a:defRPr>
            </a:lvl1pPr>
          </a:lstStyle>
          <a:p>
            <a:r>
              <a:rPr lang="nl-NL"/>
              <a:t>Klik op het pictogram als u een afbeelding wilt toevoegen</a:t>
            </a:r>
            <a:endParaRPr lang="en-GB"/>
          </a:p>
        </p:txBody>
      </p:sp>
      <p:sp>
        <p:nvSpPr>
          <p:cNvPr id="3" name="Subtitle 2"/>
          <p:cNvSpPr>
            <a:spLocks noGrp="1"/>
          </p:cNvSpPr>
          <p:nvPr>
            <p:ph type="subTitle" idx="1"/>
          </p:nvPr>
        </p:nvSpPr>
        <p:spPr>
          <a:xfrm>
            <a:off x="1979681" y="3182008"/>
            <a:ext cx="6518207" cy="790380"/>
          </a:xfrm>
        </p:spPr>
        <p:txBody>
          <a:bodyPr wrap="square" lIns="0" tIns="0" rIns="0" bIns="0" anchor="b" anchorCtr="0">
            <a:noAutofit/>
          </a:bodyPr>
          <a:lstStyle>
            <a:lvl1pPr marL="0" indent="0" algn="r">
              <a:lnSpc>
                <a:spcPts val="3600"/>
              </a:lnSpc>
              <a:spcBef>
                <a:spcPts val="0"/>
              </a:spcBef>
              <a:buNone/>
              <a:defRPr sz="3600" b="0" kern="3000" spc="0" normalizeH="0" baseline="0">
                <a:solidFill>
                  <a:schemeClr val="bg1"/>
                </a:solidFill>
                <a:latin typeface="Segoe UI Light" pitchFamily="34" charset="0"/>
                <a:ea typeface="Ebrima" pitchFamily="2" charset="0"/>
                <a:cs typeface="Ebrima"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en-US"/>
          </a:p>
        </p:txBody>
      </p:sp>
      <p:sp>
        <p:nvSpPr>
          <p:cNvPr id="22" name="Tijdelijke aanduiding voor tekst 21"/>
          <p:cNvSpPr>
            <a:spLocks noGrp="1"/>
          </p:cNvSpPr>
          <p:nvPr>
            <p:ph type="body" sz="quarter" idx="11"/>
          </p:nvPr>
        </p:nvSpPr>
        <p:spPr>
          <a:xfrm>
            <a:off x="1979677" y="3972388"/>
            <a:ext cx="6518209" cy="388475"/>
          </a:xfrm>
        </p:spPr>
        <p:txBody>
          <a:bodyPr lIns="0" tIns="0" rIns="0" bIns="0" anchor="t">
            <a:noAutofit/>
          </a:bodyPr>
          <a:lstStyle>
            <a:lvl1pPr marL="0" indent="0" algn="r">
              <a:lnSpc>
                <a:spcPts val="1500"/>
              </a:lnSpc>
              <a:spcBef>
                <a:spcPts val="0"/>
              </a:spcBef>
              <a:buFontTx/>
              <a:buNone/>
              <a:defRPr sz="1200" b="1" baseline="0">
                <a:solidFill>
                  <a:schemeClr val="bg1"/>
                </a:solidFill>
              </a:defRPr>
            </a:lvl1pPr>
            <a:lvl2pPr>
              <a:defRPr>
                <a:solidFill>
                  <a:srgbClr val="F3F7FC"/>
                </a:solidFill>
              </a:defRPr>
            </a:lvl2pPr>
            <a:lvl3pPr>
              <a:defRPr>
                <a:solidFill>
                  <a:srgbClr val="F3F7FC"/>
                </a:solidFill>
              </a:defRPr>
            </a:lvl3pPr>
            <a:lvl4pPr>
              <a:defRPr>
                <a:solidFill>
                  <a:srgbClr val="F3F7FC"/>
                </a:solidFill>
              </a:defRPr>
            </a:lvl4pPr>
            <a:lvl5pPr>
              <a:defRPr>
                <a:solidFill>
                  <a:srgbClr val="F3F7FC"/>
                </a:solidFill>
              </a:defRPr>
            </a:lvl5pPr>
          </a:lstStyle>
          <a:p>
            <a:pPr lvl="0"/>
            <a:r>
              <a:rPr lang="nl-NL"/>
              <a:t>Klikken om de tekststijl van het model te bewerken</a:t>
            </a:r>
          </a:p>
        </p:txBody>
      </p:sp>
      <p:sp>
        <p:nvSpPr>
          <p:cNvPr id="6" name="Tijdelijke aanduiding voor tekst 21"/>
          <p:cNvSpPr>
            <a:spLocks noGrp="1"/>
          </p:cNvSpPr>
          <p:nvPr>
            <p:ph type="body" sz="quarter" idx="12"/>
          </p:nvPr>
        </p:nvSpPr>
        <p:spPr>
          <a:xfrm>
            <a:off x="1979677" y="4360863"/>
            <a:ext cx="6518209" cy="209142"/>
          </a:xfrm>
        </p:spPr>
        <p:txBody>
          <a:bodyPr lIns="0" tIns="0" rIns="0" bIns="0" anchor="b">
            <a:noAutofit/>
          </a:bodyPr>
          <a:lstStyle>
            <a:lvl1pPr marL="0" indent="0" algn="r">
              <a:lnSpc>
                <a:spcPts val="1500"/>
              </a:lnSpc>
              <a:spcBef>
                <a:spcPts val="0"/>
              </a:spcBef>
              <a:buFontTx/>
              <a:buNone/>
              <a:defRPr sz="900" b="0" baseline="0">
                <a:solidFill>
                  <a:schemeClr val="bg1"/>
                </a:solidFill>
              </a:defRPr>
            </a:lvl1pPr>
            <a:lvl2pPr>
              <a:defRPr>
                <a:solidFill>
                  <a:srgbClr val="F3F7FC"/>
                </a:solidFill>
              </a:defRPr>
            </a:lvl2pPr>
            <a:lvl3pPr>
              <a:defRPr>
                <a:solidFill>
                  <a:srgbClr val="F3F7FC"/>
                </a:solidFill>
              </a:defRPr>
            </a:lvl3pPr>
            <a:lvl4pPr>
              <a:defRPr>
                <a:solidFill>
                  <a:srgbClr val="F3F7FC"/>
                </a:solidFill>
              </a:defRPr>
            </a:lvl4pPr>
            <a:lvl5pPr>
              <a:defRPr>
                <a:solidFill>
                  <a:srgbClr val="F3F7FC"/>
                </a:solidFill>
              </a:defRPr>
            </a:lvl5pPr>
          </a:lstStyle>
          <a:p>
            <a:pPr lvl="0"/>
            <a:r>
              <a:rPr lang="nl-NL"/>
              <a:t>Klikken om de tekststijl van het model te bewerken</a:t>
            </a:r>
          </a:p>
        </p:txBody>
      </p:sp>
    </p:spTree>
    <p:extLst>
      <p:ext uri="{BB962C8B-B14F-4D97-AF65-F5344CB8AC3E}">
        <p14:creationId xmlns:p14="http://schemas.microsoft.com/office/powerpoint/2010/main" val="543620523"/>
      </p:ext>
    </p:extLst>
  </p:cSld>
  <p:clrMapOvr>
    <a:masterClrMapping/>
  </p:clrMapOvr>
  <p:hf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full-screen (title bottom)">
    <p:spTree>
      <p:nvGrpSpPr>
        <p:cNvPr id="1" name=""/>
        <p:cNvGrpSpPr/>
        <p:nvPr/>
      </p:nvGrpSpPr>
      <p:grpSpPr>
        <a:xfrm>
          <a:off x="0" y="0"/>
          <a:ext cx="0" cy="0"/>
          <a:chOff x="0" y="0"/>
          <a:chExt cx="0" cy="0"/>
        </a:xfrm>
      </p:grpSpPr>
      <p:sp>
        <p:nvSpPr>
          <p:cNvPr id="5" name="Tijdelijke aanduiding voor afbeelding 15"/>
          <p:cNvSpPr>
            <a:spLocks noGrp="1"/>
          </p:cNvSpPr>
          <p:nvPr>
            <p:ph type="pic" sz="quarter" idx="10"/>
          </p:nvPr>
        </p:nvSpPr>
        <p:spPr>
          <a:xfrm>
            <a:off x="0" y="801688"/>
            <a:ext cx="9144000" cy="4075112"/>
          </a:xfrm>
          <a:solidFill>
            <a:srgbClr val="184350"/>
          </a:solidFill>
        </p:spPr>
        <p:txBody>
          <a:bodyPr>
            <a:normAutofit/>
          </a:bodyPr>
          <a:lstStyle>
            <a:lvl1pPr>
              <a:defRPr sz="1600">
                <a:solidFill>
                  <a:schemeClr val="bg1"/>
                </a:solidFill>
              </a:defRPr>
            </a:lvl1pPr>
          </a:lstStyle>
          <a:p>
            <a:r>
              <a:rPr lang="nl-NL"/>
              <a:t>Klik op het pictogram als u een afbeelding wilt toevoegen</a:t>
            </a:r>
            <a:endParaRPr lang="en-GB"/>
          </a:p>
        </p:txBody>
      </p:sp>
      <p:sp>
        <p:nvSpPr>
          <p:cNvPr id="7" name="Title 1"/>
          <p:cNvSpPr>
            <a:spLocks noGrp="1"/>
          </p:cNvSpPr>
          <p:nvPr>
            <p:ph type="title"/>
          </p:nvPr>
        </p:nvSpPr>
        <p:spPr>
          <a:xfrm>
            <a:off x="647701" y="3985260"/>
            <a:ext cx="7850188" cy="428625"/>
          </a:xfrm>
        </p:spPr>
        <p:txBody>
          <a:bodyPr lIns="0" tIns="0" rIns="0" bIns="0" anchor="b">
            <a:noAutofit/>
          </a:bodyPr>
          <a:lstStyle>
            <a:lvl1pPr algn="l">
              <a:lnSpc>
                <a:spcPts val="2200"/>
              </a:lnSpc>
              <a:defRPr sz="2200" b="0" kern="1500" baseline="0">
                <a:solidFill>
                  <a:schemeClr val="bg1"/>
                </a:solidFill>
              </a:defRPr>
            </a:lvl1pPr>
          </a:lstStyle>
          <a:p>
            <a:r>
              <a:rPr lang="nl-NL"/>
              <a:t>Klik om stijl te bewerken</a:t>
            </a:r>
            <a:endParaRPr lang="en-US"/>
          </a:p>
        </p:txBody>
      </p:sp>
      <p:sp>
        <p:nvSpPr>
          <p:cNvPr id="8" name="Tijdelijke aanduiding voor dianummer 5"/>
          <p:cNvSpPr>
            <a:spLocks noGrp="1"/>
          </p:cNvSpPr>
          <p:nvPr>
            <p:ph type="sldNum" sz="quarter" idx="4"/>
          </p:nvPr>
        </p:nvSpPr>
        <p:spPr>
          <a:xfrm>
            <a:off x="7968355" y="4876800"/>
            <a:ext cx="527246" cy="266700"/>
          </a:xfrm>
          <a:prstGeom prst="rect">
            <a:avLst/>
          </a:prstGeom>
        </p:spPr>
        <p:txBody>
          <a:bodyPr vert="horz" lIns="0" tIns="0" rIns="0" bIns="0" rtlCol="0" anchor="ctr" anchorCtr="0"/>
          <a:lstStyle>
            <a:lvl1pPr algn="r">
              <a:defRPr sz="1100" b="0">
                <a:solidFill>
                  <a:srgbClr val="184350"/>
                </a:solidFill>
                <a:latin typeface="Segoe UI" pitchFamily="34" charset="0"/>
                <a:ea typeface="Segoe UI" pitchFamily="34" charset="0"/>
                <a:cs typeface="Segoe UI" pitchFamily="34" charset="0"/>
              </a:defRPr>
            </a:lvl1pPr>
          </a:lstStyle>
          <a:p>
            <a:fld id="{44259A67-670E-4C64-97AA-2ABF111DB1CB}" type="slidenum">
              <a:rPr lang="en-GB" smtClean="0"/>
              <a:pPr/>
              <a:t>‹#›</a:t>
            </a:fld>
            <a:endParaRPr lang="en-GB"/>
          </a:p>
        </p:txBody>
      </p:sp>
    </p:spTree>
    <p:extLst>
      <p:ext uri="{BB962C8B-B14F-4D97-AF65-F5344CB8AC3E}">
        <p14:creationId xmlns:p14="http://schemas.microsoft.com/office/powerpoint/2010/main" val="1806341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llage">
    <p:spTree>
      <p:nvGrpSpPr>
        <p:cNvPr id="1" name=""/>
        <p:cNvGrpSpPr/>
        <p:nvPr/>
      </p:nvGrpSpPr>
      <p:grpSpPr>
        <a:xfrm>
          <a:off x="0" y="0"/>
          <a:ext cx="0" cy="0"/>
          <a:chOff x="0" y="0"/>
          <a:chExt cx="0" cy="0"/>
        </a:xfrm>
      </p:grpSpPr>
      <p:sp>
        <p:nvSpPr>
          <p:cNvPr id="4" name="Tijdelijke aanduiding voor afbeelding 3"/>
          <p:cNvSpPr>
            <a:spLocks noGrp="1"/>
          </p:cNvSpPr>
          <p:nvPr>
            <p:ph type="pic" sz="quarter" idx="10"/>
          </p:nvPr>
        </p:nvSpPr>
        <p:spPr>
          <a:xfrm>
            <a:off x="0" y="801688"/>
            <a:ext cx="3506264" cy="1932082"/>
          </a:xfrm>
          <a:solidFill>
            <a:srgbClr val="184350"/>
          </a:solidFill>
        </p:spPr>
        <p:txBody>
          <a:bodyPr>
            <a:normAutofit/>
          </a:bodyPr>
          <a:lstStyle>
            <a:lvl1pPr>
              <a:defRPr sz="1600">
                <a:solidFill>
                  <a:schemeClr val="bg1"/>
                </a:solidFill>
              </a:defRPr>
            </a:lvl1pPr>
          </a:lstStyle>
          <a:p>
            <a:r>
              <a:rPr lang="nl-NL"/>
              <a:t>Klik op het pictogram als u een afbeelding wilt toevoegen</a:t>
            </a:r>
            <a:endParaRPr lang="en-GB"/>
          </a:p>
        </p:txBody>
      </p:sp>
      <p:sp>
        <p:nvSpPr>
          <p:cNvPr id="6" name="Tijdelijke aanduiding voor afbeelding 3"/>
          <p:cNvSpPr>
            <a:spLocks noGrp="1"/>
          </p:cNvSpPr>
          <p:nvPr>
            <p:ph type="pic" sz="quarter" idx="11"/>
          </p:nvPr>
        </p:nvSpPr>
        <p:spPr>
          <a:xfrm>
            <a:off x="3639481" y="801688"/>
            <a:ext cx="2531123" cy="1932082"/>
          </a:xfrm>
          <a:solidFill>
            <a:srgbClr val="184350"/>
          </a:solidFill>
        </p:spPr>
        <p:txBody>
          <a:bodyPr>
            <a:normAutofit/>
          </a:bodyPr>
          <a:lstStyle>
            <a:lvl1pPr>
              <a:defRPr sz="1600">
                <a:solidFill>
                  <a:schemeClr val="bg1"/>
                </a:solidFill>
              </a:defRPr>
            </a:lvl1pPr>
          </a:lstStyle>
          <a:p>
            <a:r>
              <a:rPr lang="nl-NL"/>
              <a:t>Klik op het pictogram als u een afbeelding wilt toevoegen</a:t>
            </a:r>
            <a:endParaRPr lang="en-GB"/>
          </a:p>
        </p:txBody>
      </p:sp>
      <p:sp>
        <p:nvSpPr>
          <p:cNvPr id="7" name="Tijdelijke aanduiding voor afbeelding 3"/>
          <p:cNvSpPr>
            <a:spLocks noGrp="1"/>
          </p:cNvSpPr>
          <p:nvPr>
            <p:ph type="pic" sz="quarter" idx="12"/>
          </p:nvPr>
        </p:nvSpPr>
        <p:spPr>
          <a:xfrm>
            <a:off x="6303821" y="801688"/>
            <a:ext cx="2840179" cy="1932082"/>
          </a:xfrm>
          <a:solidFill>
            <a:srgbClr val="184350"/>
          </a:solidFill>
        </p:spPr>
        <p:txBody>
          <a:bodyPr>
            <a:normAutofit/>
          </a:bodyPr>
          <a:lstStyle>
            <a:lvl1pPr>
              <a:defRPr sz="1600">
                <a:solidFill>
                  <a:schemeClr val="bg1"/>
                </a:solidFill>
              </a:defRPr>
            </a:lvl1pPr>
          </a:lstStyle>
          <a:p>
            <a:r>
              <a:rPr lang="nl-NL"/>
              <a:t>Klik op het pictogram als u een afbeelding wilt toevoegen</a:t>
            </a:r>
            <a:endParaRPr lang="en-GB"/>
          </a:p>
        </p:txBody>
      </p:sp>
      <p:sp>
        <p:nvSpPr>
          <p:cNvPr id="8" name="Tijdelijke aanduiding voor afbeelding 3"/>
          <p:cNvSpPr>
            <a:spLocks noGrp="1"/>
          </p:cNvSpPr>
          <p:nvPr>
            <p:ph type="pic" sz="quarter" idx="13"/>
          </p:nvPr>
        </p:nvSpPr>
        <p:spPr>
          <a:xfrm>
            <a:off x="0" y="2866970"/>
            <a:ext cx="2818600" cy="2009829"/>
          </a:xfrm>
          <a:solidFill>
            <a:srgbClr val="184350"/>
          </a:solidFill>
        </p:spPr>
        <p:txBody>
          <a:bodyPr>
            <a:normAutofit/>
          </a:bodyPr>
          <a:lstStyle>
            <a:lvl1pPr>
              <a:defRPr sz="1600">
                <a:solidFill>
                  <a:schemeClr val="bg1"/>
                </a:solidFill>
              </a:defRPr>
            </a:lvl1pPr>
          </a:lstStyle>
          <a:p>
            <a:r>
              <a:rPr lang="nl-NL"/>
              <a:t>Klik op het pictogram als u een afbeelding wilt toevoegen</a:t>
            </a:r>
            <a:endParaRPr lang="en-GB"/>
          </a:p>
        </p:txBody>
      </p:sp>
      <p:sp>
        <p:nvSpPr>
          <p:cNvPr id="9" name="Tijdelijke aanduiding voor afbeelding 3"/>
          <p:cNvSpPr>
            <a:spLocks noGrp="1"/>
          </p:cNvSpPr>
          <p:nvPr>
            <p:ph type="pic" sz="quarter" idx="14"/>
          </p:nvPr>
        </p:nvSpPr>
        <p:spPr>
          <a:xfrm>
            <a:off x="2951800" y="2866970"/>
            <a:ext cx="3755280" cy="2009830"/>
          </a:xfrm>
          <a:solidFill>
            <a:srgbClr val="184350"/>
          </a:solidFill>
        </p:spPr>
        <p:txBody>
          <a:bodyPr>
            <a:normAutofit/>
          </a:bodyPr>
          <a:lstStyle>
            <a:lvl1pPr>
              <a:defRPr sz="1600">
                <a:solidFill>
                  <a:schemeClr val="bg1"/>
                </a:solidFill>
              </a:defRPr>
            </a:lvl1pPr>
          </a:lstStyle>
          <a:p>
            <a:r>
              <a:rPr lang="nl-NL"/>
              <a:t>Klik op het pictogram als u een afbeelding wilt toevoegen</a:t>
            </a:r>
            <a:endParaRPr lang="en-GB"/>
          </a:p>
        </p:txBody>
      </p:sp>
      <p:sp>
        <p:nvSpPr>
          <p:cNvPr id="10" name="Tijdelijke aanduiding voor afbeelding 3"/>
          <p:cNvSpPr>
            <a:spLocks noGrp="1"/>
          </p:cNvSpPr>
          <p:nvPr>
            <p:ph type="pic" sz="quarter" idx="15"/>
          </p:nvPr>
        </p:nvSpPr>
        <p:spPr>
          <a:xfrm>
            <a:off x="6840280" y="2866970"/>
            <a:ext cx="2303720" cy="2009829"/>
          </a:xfrm>
          <a:solidFill>
            <a:srgbClr val="184350"/>
          </a:solidFill>
        </p:spPr>
        <p:txBody>
          <a:bodyPr>
            <a:normAutofit/>
          </a:bodyPr>
          <a:lstStyle>
            <a:lvl1pPr>
              <a:defRPr sz="1600">
                <a:solidFill>
                  <a:schemeClr val="bg1"/>
                </a:solidFill>
              </a:defRPr>
            </a:lvl1pPr>
          </a:lstStyle>
          <a:p>
            <a:r>
              <a:rPr lang="nl-NL"/>
              <a:t>Klik op het pictogram als u een afbeelding wilt toevoegen</a:t>
            </a:r>
            <a:endParaRPr lang="en-GB"/>
          </a:p>
        </p:txBody>
      </p:sp>
      <p:sp>
        <p:nvSpPr>
          <p:cNvPr id="12" name="Tijdelijke aanduiding voor dianummer 5"/>
          <p:cNvSpPr>
            <a:spLocks noGrp="1"/>
          </p:cNvSpPr>
          <p:nvPr>
            <p:ph type="sldNum" sz="quarter" idx="4"/>
          </p:nvPr>
        </p:nvSpPr>
        <p:spPr>
          <a:xfrm>
            <a:off x="7968355" y="4876800"/>
            <a:ext cx="527246" cy="266700"/>
          </a:xfrm>
          <a:prstGeom prst="rect">
            <a:avLst/>
          </a:prstGeom>
        </p:spPr>
        <p:txBody>
          <a:bodyPr vert="horz" lIns="0" tIns="0" rIns="0" bIns="0" rtlCol="0" anchor="ctr" anchorCtr="0"/>
          <a:lstStyle>
            <a:lvl1pPr algn="r">
              <a:defRPr sz="1100" b="0">
                <a:solidFill>
                  <a:srgbClr val="184350"/>
                </a:solidFill>
                <a:latin typeface="Segoe UI" pitchFamily="34" charset="0"/>
                <a:ea typeface="Segoe UI" pitchFamily="34" charset="0"/>
                <a:cs typeface="Segoe UI" pitchFamily="34" charset="0"/>
              </a:defRPr>
            </a:lvl1pPr>
          </a:lstStyle>
          <a:p>
            <a:fld id="{44259A67-670E-4C64-97AA-2ABF111DB1CB}" type="slidenum">
              <a:rPr lang="en-GB" smtClean="0"/>
              <a:pPr/>
              <a:t>‹#›</a:t>
            </a:fld>
            <a:endParaRPr lang="en-GB"/>
          </a:p>
        </p:txBody>
      </p:sp>
    </p:spTree>
    <p:extLst>
      <p:ext uri="{BB962C8B-B14F-4D97-AF65-F5344CB8AC3E}">
        <p14:creationId xmlns:p14="http://schemas.microsoft.com/office/powerpoint/2010/main" val="36042917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edia">
    <p:spTree>
      <p:nvGrpSpPr>
        <p:cNvPr id="1" name=""/>
        <p:cNvGrpSpPr/>
        <p:nvPr/>
      </p:nvGrpSpPr>
      <p:grpSpPr>
        <a:xfrm>
          <a:off x="0" y="0"/>
          <a:ext cx="0" cy="0"/>
          <a:chOff x="0" y="0"/>
          <a:chExt cx="0" cy="0"/>
        </a:xfrm>
      </p:grpSpPr>
      <p:sp>
        <p:nvSpPr>
          <p:cNvPr id="6" name="Tijdelijke aanduiding voor media 5"/>
          <p:cNvSpPr>
            <a:spLocks noGrp="1"/>
          </p:cNvSpPr>
          <p:nvPr>
            <p:ph type="media" sz="quarter" idx="10"/>
          </p:nvPr>
        </p:nvSpPr>
        <p:spPr>
          <a:xfrm>
            <a:off x="0" y="801688"/>
            <a:ext cx="9144000" cy="4075112"/>
          </a:xfrm>
          <a:solidFill>
            <a:srgbClr val="184350"/>
          </a:solidFill>
        </p:spPr>
        <p:txBody>
          <a:bodyPr/>
          <a:lstStyle>
            <a:lvl1pPr>
              <a:defRPr>
                <a:solidFill>
                  <a:schemeClr val="bg1"/>
                </a:solidFill>
              </a:defRPr>
            </a:lvl1pPr>
          </a:lstStyle>
          <a:p>
            <a:r>
              <a:rPr lang="nl-NL"/>
              <a:t>Klik op het pictogram als u media wilt toevoegen</a:t>
            </a:r>
            <a:endParaRPr lang="en-GB"/>
          </a:p>
        </p:txBody>
      </p:sp>
      <p:sp>
        <p:nvSpPr>
          <p:cNvPr id="4" name="Tijdelijke aanduiding voor dianummer 5"/>
          <p:cNvSpPr>
            <a:spLocks noGrp="1"/>
          </p:cNvSpPr>
          <p:nvPr>
            <p:ph type="sldNum" sz="quarter" idx="4"/>
          </p:nvPr>
        </p:nvSpPr>
        <p:spPr>
          <a:xfrm>
            <a:off x="7968355" y="4876800"/>
            <a:ext cx="527246" cy="266700"/>
          </a:xfrm>
          <a:prstGeom prst="rect">
            <a:avLst/>
          </a:prstGeom>
        </p:spPr>
        <p:txBody>
          <a:bodyPr vert="horz" lIns="0" tIns="0" rIns="0" bIns="0" rtlCol="0" anchor="ctr" anchorCtr="0"/>
          <a:lstStyle>
            <a:lvl1pPr algn="r">
              <a:defRPr sz="1100" b="0">
                <a:solidFill>
                  <a:srgbClr val="184350"/>
                </a:solidFill>
                <a:latin typeface="Segoe UI" pitchFamily="34" charset="0"/>
                <a:ea typeface="Segoe UI" pitchFamily="34" charset="0"/>
                <a:cs typeface="Segoe UI" pitchFamily="34" charset="0"/>
              </a:defRPr>
            </a:lvl1pPr>
          </a:lstStyle>
          <a:p>
            <a:fld id="{44259A67-670E-4C64-97AA-2ABF111DB1CB}" type="slidenum">
              <a:rPr lang="en-GB" smtClean="0"/>
              <a:pPr/>
              <a:t>‹#›</a:t>
            </a:fld>
            <a:endParaRPr lang="en-GB"/>
          </a:p>
        </p:txBody>
      </p:sp>
    </p:spTree>
    <p:extLst>
      <p:ext uri="{BB962C8B-B14F-4D97-AF65-F5344CB8AC3E}">
        <p14:creationId xmlns:p14="http://schemas.microsoft.com/office/powerpoint/2010/main" val="12402957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st page">
    <p:spTree>
      <p:nvGrpSpPr>
        <p:cNvPr id="1" name=""/>
        <p:cNvGrpSpPr/>
        <p:nvPr/>
      </p:nvGrpSpPr>
      <p:grpSpPr>
        <a:xfrm>
          <a:off x="0" y="0"/>
          <a:ext cx="0" cy="0"/>
          <a:chOff x="0" y="0"/>
          <a:chExt cx="0" cy="0"/>
        </a:xfrm>
      </p:grpSpPr>
      <p:sp>
        <p:nvSpPr>
          <p:cNvPr id="3" name="Tijdelijke aanduiding voor afbeelding 15"/>
          <p:cNvSpPr>
            <a:spLocks noGrp="1"/>
          </p:cNvSpPr>
          <p:nvPr>
            <p:ph type="pic" sz="quarter" idx="10"/>
          </p:nvPr>
        </p:nvSpPr>
        <p:spPr>
          <a:xfrm>
            <a:off x="0" y="801688"/>
            <a:ext cx="9144000" cy="4075112"/>
          </a:xfrm>
          <a:solidFill>
            <a:srgbClr val="184350"/>
          </a:solidFill>
        </p:spPr>
        <p:txBody>
          <a:bodyPr>
            <a:normAutofit/>
          </a:bodyPr>
          <a:lstStyle>
            <a:lvl1pPr>
              <a:defRPr sz="1600">
                <a:solidFill>
                  <a:schemeClr val="bg1"/>
                </a:solidFill>
              </a:defRPr>
            </a:lvl1pPr>
          </a:lstStyle>
          <a:p>
            <a:r>
              <a:rPr lang="nl-NL"/>
              <a:t>Klik op het pictogram als u een afbeelding wilt toevoegen</a:t>
            </a:r>
            <a:endParaRPr lang="en-GB"/>
          </a:p>
        </p:txBody>
      </p:sp>
      <p:sp>
        <p:nvSpPr>
          <p:cNvPr id="5" name="Tijdelijke aanduiding voor tekst 7"/>
          <p:cNvSpPr>
            <a:spLocks noGrp="1"/>
          </p:cNvSpPr>
          <p:nvPr>
            <p:ph type="body" sz="quarter" idx="11" hasCustomPrompt="1"/>
          </p:nvPr>
        </p:nvSpPr>
        <p:spPr>
          <a:xfrm>
            <a:off x="647700" y="3741484"/>
            <a:ext cx="5615940" cy="784860"/>
          </a:xfrm>
        </p:spPr>
        <p:txBody>
          <a:bodyPr>
            <a:noAutofit/>
          </a:bodyPr>
          <a:lstStyle>
            <a:lvl1pPr>
              <a:defRPr sz="3600">
                <a:solidFill>
                  <a:schemeClr val="bg1"/>
                </a:solidFill>
                <a:latin typeface="Segoe UI Light" pitchFamily="34" charset="0"/>
              </a:defRPr>
            </a:lvl1pPr>
          </a:lstStyle>
          <a:p>
            <a:pPr lvl="0"/>
            <a:r>
              <a:rPr lang="nl-NL" err="1"/>
              <a:t>www.witteveenbos.com</a:t>
            </a:r>
            <a:endParaRPr lang="en-GB"/>
          </a:p>
        </p:txBody>
      </p:sp>
    </p:spTree>
    <p:extLst>
      <p:ext uri="{BB962C8B-B14F-4D97-AF65-F5344CB8AC3E}">
        <p14:creationId xmlns:p14="http://schemas.microsoft.com/office/powerpoint/2010/main" val="784297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9" name="Vrije vorm: Vorm 8" descr="Tag=AccentColor&#10;Flavor=Light&#10;Target=Fill">
            <a:extLst>
              <a:ext uri="{FF2B5EF4-FFF2-40B4-BE49-F238E27FC236}">
                <a16:creationId xmlns:a16="http://schemas.microsoft.com/office/drawing/2014/main" id="{715158DF-2C56-472E-AC48-47E20552FA19}"/>
              </a:ext>
            </a:extLst>
          </p:cNvPr>
          <p:cNvSpPr/>
          <p:nvPr userDrawn="1"/>
        </p:nvSpPr>
        <p:spPr>
          <a:xfrm>
            <a:off x="-1" y="0"/>
            <a:ext cx="5868063" cy="5143500"/>
          </a:xfrm>
          <a:custGeom>
            <a:avLst/>
            <a:gdLst>
              <a:gd name="connsiteX0" fmla="*/ 0 w 7534656"/>
              <a:gd name="connsiteY0" fmla="*/ 0 h 6858000"/>
              <a:gd name="connsiteX1" fmla="*/ 234679 w 7534656"/>
              <a:gd name="connsiteY1" fmla="*/ 0 h 6858000"/>
              <a:gd name="connsiteX2" fmla="*/ 2022952 w 7534656"/>
              <a:gd name="connsiteY2" fmla="*/ 0 h 6858000"/>
              <a:gd name="connsiteX3" fmla="*/ 2238233 w 7534656"/>
              <a:gd name="connsiteY3" fmla="*/ 0 h 6858000"/>
              <a:gd name="connsiteX4" fmla="*/ 3114003 w 7534656"/>
              <a:gd name="connsiteY4" fmla="*/ 0 h 6858000"/>
              <a:gd name="connsiteX5" fmla="*/ 6526057 w 7534656"/>
              <a:gd name="connsiteY5" fmla="*/ 0 h 6858000"/>
              <a:gd name="connsiteX6" fmla="*/ 6223681 w 7534656"/>
              <a:gd name="connsiteY6" fmla="*/ 110269 h 6858000"/>
              <a:gd name="connsiteX7" fmla="*/ 6267294 w 7534656"/>
              <a:gd name="connsiteY7" fmla="*/ 135168 h 6858000"/>
              <a:gd name="connsiteX8" fmla="*/ 6528964 w 7534656"/>
              <a:gd name="connsiteY8" fmla="*/ 71141 h 6858000"/>
              <a:gd name="connsiteX9" fmla="*/ 6581298 w 7534656"/>
              <a:gd name="connsiteY9" fmla="*/ 88927 h 6858000"/>
              <a:gd name="connsiteX10" fmla="*/ 6555131 w 7534656"/>
              <a:gd name="connsiteY10" fmla="*/ 163625 h 6858000"/>
              <a:gd name="connsiteX11" fmla="*/ 6441741 w 7534656"/>
              <a:gd name="connsiteY11" fmla="*/ 192082 h 6858000"/>
              <a:gd name="connsiteX12" fmla="*/ 6264386 w 7534656"/>
              <a:gd name="connsiteY12" fmla="*/ 373491 h 6858000"/>
              <a:gd name="connsiteX13" fmla="*/ 6531872 w 7534656"/>
              <a:gd name="connsiteY13" fmla="*/ 352148 h 6858000"/>
              <a:gd name="connsiteX14" fmla="*/ 6578391 w 7534656"/>
              <a:gd name="connsiteY14" fmla="*/ 394834 h 6858000"/>
              <a:gd name="connsiteX15" fmla="*/ 6595836 w 7534656"/>
              <a:gd name="connsiteY15" fmla="*/ 451747 h 6858000"/>
              <a:gd name="connsiteX16" fmla="*/ 6674337 w 7534656"/>
              <a:gd name="connsiteY16" fmla="*/ 359262 h 6858000"/>
              <a:gd name="connsiteX17" fmla="*/ 6741209 w 7534656"/>
              <a:gd name="connsiteY17" fmla="*/ 334364 h 6858000"/>
              <a:gd name="connsiteX18" fmla="*/ 6761561 w 7534656"/>
              <a:gd name="connsiteY18" fmla="*/ 416176 h 6858000"/>
              <a:gd name="connsiteX19" fmla="*/ 6700505 w 7534656"/>
              <a:gd name="connsiteY19" fmla="*/ 505101 h 6858000"/>
              <a:gd name="connsiteX20" fmla="*/ 6537687 w 7534656"/>
              <a:gd name="connsiteY20" fmla="*/ 558458 h 6858000"/>
              <a:gd name="connsiteX21" fmla="*/ 6712134 w 7534656"/>
              <a:gd name="connsiteY21" fmla="*/ 558458 h 6858000"/>
              <a:gd name="connsiteX22" fmla="*/ 6912748 w 7534656"/>
              <a:gd name="connsiteY22" fmla="*/ 522887 h 6858000"/>
              <a:gd name="connsiteX23" fmla="*/ 7124992 w 7534656"/>
              <a:gd name="connsiteY23" fmla="*/ 533558 h 6858000"/>
              <a:gd name="connsiteX24" fmla="*/ 7325607 w 7534656"/>
              <a:gd name="connsiteY24" fmla="*/ 462417 h 6858000"/>
              <a:gd name="connsiteX25" fmla="*/ 7529129 w 7534656"/>
              <a:gd name="connsiteY25" fmla="*/ 465975 h 6858000"/>
              <a:gd name="connsiteX26" fmla="*/ 6627818 w 7534656"/>
              <a:gd name="connsiteY26" fmla="*/ 910606 h 6858000"/>
              <a:gd name="connsiteX27" fmla="*/ 6671430 w 7534656"/>
              <a:gd name="connsiteY27" fmla="*/ 921277 h 6858000"/>
              <a:gd name="connsiteX28" fmla="*/ 6729579 w 7534656"/>
              <a:gd name="connsiteY28" fmla="*/ 949734 h 6858000"/>
              <a:gd name="connsiteX29" fmla="*/ 6685967 w 7534656"/>
              <a:gd name="connsiteY29" fmla="*/ 1006647 h 6858000"/>
              <a:gd name="connsiteX30" fmla="*/ 6450463 w 7534656"/>
              <a:gd name="connsiteY30" fmla="*/ 1113358 h 6858000"/>
              <a:gd name="connsiteX31" fmla="*/ 6392314 w 7534656"/>
              <a:gd name="connsiteY31" fmla="*/ 1220069 h 6858000"/>
              <a:gd name="connsiteX32" fmla="*/ 6465001 w 7534656"/>
              <a:gd name="connsiteY32" fmla="*/ 1209399 h 6858000"/>
              <a:gd name="connsiteX33" fmla="*/ 6528964 w 7534656"/>
              <a:gd name="connsiteY33" fmla="*/ 1230741 h 6858000"/>
              <a:gd name="connsiteX34" fmla="*/ 6502798 w 7534656"/>
              <a:gd name="connsiteY34" fmla="*/ 1365909 h 6858000"/>
              <a:gd name="connsiteX35" fmla="*/ 6168440 w 7534656"/>
              <a:gd name="connsiteY35" fmla="*/ 1540204 h 6858000"/>
              <a:gd name="connsiteX36" fmla="*/ 6139366 w 7534656"/>
              <a:gd name="connsiteY36" fmla="*/ 1597117 h 6858000"/>
              <a:gd name="connsiteX37" fmla="*/ 6180070 w 7534656"/>
              <a:gd name="connsiteY37" fmla="*/ 1636245 h 6858000"/>
              <a:gd name="connsiteX38" fmla="*/ 6287645 w 7534656"/>
              <a:gd name="connsiteY38" fmla="*/ 1657587 h 6858000"/>
              <a:gd name="connsiteX39" fmla="*/ 6136458 w 7534656"/>
              <a:gd name="connsiteY39" fmla="*/ 1849668 h 6858000"/>
              <a:gd name="connsiteX40" fmla="*/ 6081216 w 7534656"/>
              <a:gd name="connsiteY40" fmla="*/ 1903025 h 6858000"/>
              <a:gd name="connsiteX41" fmla="*/ 5985270 w 7534656"/>
              <a:gd name="connsiteY41" fmla="*/ 1984836 h 6858000"/>
              <a:gd name="connsiteX42" fmla="*/ 5985270 w 7534656"/>
              <a:gd name="connsiteY42" fmla="*/ 2013292 h 6858000"/>
              <a:gd name="connsiteX43" fmla="*/ 6113198 w 7534656"/>
              <a:gd name="connsiteY43" fmla="*/ 2102219 h 6858000"/>
              <a:gd name="connsiteX44" fmla="*/ 6345795 w 7534656"/>
              <a:gd name="connsiteY44" fmla="*/ 2077320 h 6858000"/>
              <a:gd name="connsiteX45" fmla="*/ 6002715 w 7534656"/>
              <a:gd name="connsiteY45" fmla="*/ 2208931 h 6858000"/>
              <a:gd name="connsiteX46" fmla="*/ 7113363 w 7534656"/>
              <a:gd name="connsiteY46" fmla="*/ 1892353 h 6858000"/>
              <a:gd name="connsiteX47" fmla="*/ 7043584 w 7534656"/>
              <a:gd name="connsiteY47" fmla="*/ 1974165 h 6858000"/>
              <a:gd name="connsiteX48" fmla="*/ 6653985 w 7534656"/>
              <a:gd name="connsiteY48" fmla="*/ 2191146 h 6858000"/>
              <a:gd name="connsiteX49" fmla="*/ 6543502 w 7534656"/>
              <a:gd name="connsiteY49" fmla="*/ 2326314 h 6858000"/>
              <a:gd name="connsiteX50" fmla="*/ 6427203 w 7534656"/>
              <a:gd name="connsiteY50" fmla="*/ 2401012 h 6858000"/>
              <a:gd name="connsiteX51" fmla="*/ 6264386 w 7534656"/>
              <a:gd name="connsiteY51" fmla="*/ 2401012 h 6858000"/>
              <a:gd name="connsiteX52" fmla="*/ 6148088 w 7534656"/>
              <a:gd name="connsiteY52" fmla="*/ 2518395 h 6858000"/>
              <a:gd name="connsiteX53" fmla="*/ 6267294 w 7534656"/>
              <a:gd name="connsiteY53" fmla="*/ 2543294 h 6858000"/>
              <a:gd name="connsiteX54" fmla="*/ 6406851 w 7534656"/>
              <a:gd name="connsiteY54" fmla="*/ 2525509 h 6858000"/>
              <a:gd name="connsiteX55" fmla="*/ 6563854 w 7534656"/>
              <a:gd name="connsiteY55" fmla="*/ 2564636 h 6858000"/>
              <a:gd name="connsiteX56" fmla="*/ 6709227 w 7534656"/>
              <a:gd name="connsiteY56" fmla="*/ 2532623 h 6858000"/>
              <a:gd name="connsiteX57" fmla="*/ 6883674 w 7534656"/>
              <a:gd name="connsiteY57" fmla="*/ 2553965 h 6858000"/>
              <a:gd name="connsiteX58" fmla="*/ 6938916 w 7534656"/>
              <a:gd name="connsiteY58" fmla="*/ 2692689 h 6858000"/>
              <a:gd name="connsiteX59" fmla="*/ 6956360 w 7534656"/>
              <a:gd name="connsiteY59" fmla="*/ 2703362 h 6858000"/>
              <a:gd name="connsiteX60" fmla="*/ 7279088 w 7534656"/>
              <a:gd name="connsiteY60" fmla="*/ 2923898 h 6858000"/>
              <a:gd name="connsiteX61" fmla="*/ 7369219 w 7534656"/>
              <a:gd name="connsiteY61" fmla="*/ 2941684 h 6858000"/>
              <a:gd name="connsiteX62" fmla="*/ 6837155 w 7534656"/>
              <a:gd name="connsiteY62" fmla="*/ 3329402 h 6858000"/>
              <a:gd name="connsiteX63" fmla="*/ 7194772 w 7534656"/>
              <a:gd name="connsiteY63" fmla="*/ 3229805 h 6858000"/>
              <a:gd name="connsiteX64" fmla="*/ 7244198 w 7534656"/>
              <a:gd name="connsiteY64" fmla="*/ 3393429 h 6858000"/>
              <a:gd name="connsiteX65" fmla="*/ 7075566 w 7534656"/>
              <a:gd name="connsiteY65" fmla="*/ 3539269 h 6858000"/>
              <a:gd name="connsiteX66" fmla="*/ 7014509 w 7534656"/>
              <a:gd name="connsiteY66" fmla="*/ 3827390 h 6858000"/>
              <a:gd name="connsiteX67" fmla="*/ 7043584 w 7534656"/>
              <a:gd name="connsiteY67" fmla="*/ 4090612 h 6858000"/>
              <a:gd name="connsiteX68" fmla="*/ 7116270 w 7534656"/>
              <a:gd name="connsiteY68" fmla="*/ 4172424 h 6858000"/>
              <a:gd name="connsiteX69" fmla="*/ 7220938 w 7534656"/>
              <a:gd name="connsiteY69" fmla="*/ 4321821 h 6858000"/>
              <a:gd name="connsiteX70" fmla="*/ 7284903 w 7534656"/>
              <a:gd name="connsiteY70" fmla="*/ 4414305 h 6858000"/>
              <a:gd name="connsiteX71" fmla="*/ 7508777 w 7534656"/>
              <a:gd name="connsiteY71" fmla="*/ 4378734 h 6858000"/>
              <a:gd name="connsiteX72" fmla="*/ 7209309 w 7534656"/>
              <a:gd name="connsiteY72" fmla="*/ 4613499 h 6858000"/>
              <a:gd name="connsiteX73" fmla="*/ 7450627 w 7534656"/>
              <a:gd name="connsiteY73" fmla="*/ 4585042 h 6858000"/>
              <a:gd name="connsiteX74" fmla="*/ 7529129 w 7534656"/>
              <a:gd name="connsiteY74" fmla="*/ 4602828 h 6858000"/>
              <a:gd name="connsiteX75" fmla="*/ 7485517 w 7534656"/>
              <a:gd name="connsiteY75" fmla="*/ 4677526 h 6858000"/>
              <a:gd name="connsiteX76" fmla="*/ 7308162 w 7534656"/>
              <a:gd name="connsiteY76" fmla="*/ 4805580 h 6858000"/>
              <a:gd name="connsiteX77" fmla="*/ 6941823 w 7534656"/>
              <a:gd name="connsiteY77" fmla="*/ 5154171 h 6858000"/>
              <a:gd name="connsiteX78" fmla="*/ 7296533 w 7534656"/>
              <a:gd name="connsiteY78" fmla="*/ 4994104 h 6858000"/>
              <a:gd name="connsiteX79" fmla="*/ 6924378 w 7534656"/>
              <a:gd name="connsiteY79" fmla="*/ 5353367 h 6858000"/>
              <a:gd name="connsiteX80" fmla="*/ 6842970 w 7534656"/>
              <a:gd name="connsiteY80" fmla="*/ 5474306 h 6858000"/>
              <a:gd name="connsiteX81" fmla="*/ 6674337 w 7534656"/>
              <a:gd name="connsiteY81" fmla="*/ 5769542 h 6858000"/>
              <a:gd name="connsiteX82" fmla="*/ 6683059 w 7534656"/>
              <a:gd name="connsiteY82" fmla="*/ 5801555 h 6858000"/>
              <a:gd name="connsiteX83" fmla="*/ 6874952 w 7534656"/>
              <a:gd name="connsiteY83" fmla="*/ 5755314 h 6858000"/>
              <a:gd name="connsiteX84" fmla="*/ 6624910 w 7534656"/>
              <a:gd name="connsiteY84" fmla="*/ 6004307 h 6858000"/>
              <a:gd name="connsiteX85" fmla="*/ 6366147 w 7534656"/>
              <a:gd name="connsiteY85" fmla="*/ 6196388 h 6858000"/>
              <a:gd name="connsiteX86" fmla="*/ 6549317 w 7534656"/>
              <a:gd name="connsiteY86" fmla="*/ 6167932 h 6858000"/>
              <a:gd name="connsiteX87" fmla="*/ 6802265 w 7534656"/>
              <a:gd name="connsiteY87" fmla="*/ 6057663 h 6858000"/>
              <a:gd name="connsiteX88" fmla="*/ 6889489 w 7534656"/>
              <a:gd name="connsiteY88" fmla="*/ 6100347 h 6858000"/>
              <a:gd name="connsiteX89" fmla="*/ 6651077 w 7534656"/>
              <a:gd name="connsiteY89" fmla="*/ 6281757 h 6858000"/>
              <a:gd name="connsiteX90" fmla="*/ 6514427 w 7534656"/>
              <a:gd name="connsiteY90" fmla="*/ 6367127 h 6858000"/>
              <a:gd name="connsiteX91" fmla="*/ 6459185 w 7534656"/>
              <a:gd name="connsiteY91" fmla="*/ 6431153 h 6858000"/>
              <a:gd name="connsiteX92" fmla="*/ 6302183 w 7534656"/>
              <a:gd name="connsiteY92" fmla="*/ 6658805 h 6858000"/>
              <a:gd name="connsiteX93" fmla="*/ 5941659 w 7534656"/>
              <a:gd name="connsiteY93" fmla="*/ 6858000 h 6858000"/>
              <a:gd name="connsiteX94" fmla="*/ 3114003 w 7534656"/>
              <a:gd name="connsiteY94" fmla="*/ 6858000 h 6858000"/>
              <a:gd name="connsiteX95" fmla="*/ 2238233 w 7534656"/>
              <a:gd name="connsiteY95" fmla="*/ 6858000 h 6858000"/>
              <a:gd name="connsiteX96" fmla="*/ 2022952 w 7534656"/>
              <a:gd name="connsiteY96" fmla="*/ 6858000 h 6858000"/>
              <a:gd name="connsiteX97" fmla="*/ 234679 w 7534656"/>
              <a:gd name="connsiteY97" fmla="*/ 6858000 h 6858000"/>
              <a:gd name="connsiteX98" fmla="*/ 0 w 7534656"/>
              <a:gd name="connsiteY9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7534656" h="6858000">
                <a:moveTo>
                  <a:pt x="0" y="0"/>
                </a:moveTo>
                <a:lnTo>
                  <a:pt x="234679" y="0"/>
                </a:lnTo>
                <a:lnTo>
                  <a:pt x="2022952" y="0"/>
                </a:lnTo>
                <a:lnTo>
                  <a:pt x="2238233" y="0"/>
                </a:lnTo>
                <a:lnTo>
                  <a:pt x="3114003" y="0"/>
                </a:lnTo>
                <a:lnTo>
                  <a:pt x="6526057" y="0"/>
                </a:lnTo>
                <a:cubicBezTo>
                  <a:pt x="6424296" y="35571"/>
                  <a:pt x="6325442" y="78255"/>
                  <a:pt x="6223681" y="110269"/>
                </a:cubicBezTo>
                <a:cubicBezTo>
                  <a:pt x="6238219" y="145839"/>
                  <a:pt x="6252756" y="138725"/>
                  <a:pt x="6267294" y="135168"/>
                </a:cubicBezTo>
                <a:cubicBezTo>
                  <a:pt x="6354517" y="120941"/>
                  <a:pt x="6444648" y="110269"/>
                  <a:pt x="6528964" y="71141"/>
                </a:cubicBezTo>
                <a:cubicBezTo>
                  <a:pt x="6549317" y="64027"/>
                  <a:pt x="6572576" y="64027"/>
                  <a:pt x="6581298" y="88927"/>
                </a:cubicBezTo>
                <a:cubicBezTo>
                  <a:pt x="6595836" y="124497"/>
                  <a:pt x="6575484" y="145839"/>
                  <a:pt x="6555131" y="163625"/>
                </a:cubicBezTo>
                <a:cubicBezTo>
                  <a:pt x="6520242" y="195638"/>
                  <a:pt x="6479538" y="188525"/>
                  <a:pt x="6441741" y="192082"/>
                </a:cubicBezTo>
                <a:cubicBezTo>
                  <a:pt x="6337073" y="209867"/>
                  <a:pt x="6287645" y="259665"/>
                  <a:pt x="6264386" y="373491"/>
                </a:cubicBezTo>
                <a:cubicBezTo>
                  <a:pt x="6354517" y="327250"/>
                  <a:pt x="6444648" y="384162"/>
                  <a:pt x="6531872" y="352148"/>
                </a:cubicBezTo>
                <a:cubicBezTo>
                  <a:pt x="6555131" y="345034"/>
                  <a:pt x="6590021" y="355706"/>
                  <a:pt x="6578391" y="394834"/>
                </a:cubicBezTo>
                <a:cubicBezTo>
                  <a:pt x="6566762" y="430405"/>
                  <a:pt x="6528964" y="458860"/>
                  <a:pt x="6595836" y="451747"/>
                </a:cubicBezTo>
                <a:cubicBezTo>
                  <a:pt x="6645263" y="448189"/>
                  <a:pt x="6659800" y="405504"/>
                  <a:pt x="6674337" y="359262"/>
                </a:cubicBezTo>
                <a:cubicBezTo>
                  <a:pt x="6685967" y="334364"/>
                  <a:pt x="6717949" y="320135"/>
                  <a:pt x="6741209" y="334364"/>
                </a:cubicBezTo>
                <a:cubicBezTo>
                  <a:pt x="6770283" y="348592"/>
                  <a:pt x="6761561" y="387720"/>
                  <a:pt x="6761561" y="416176"/>
                </a:cubicBezTo>
                <a:cubicBezTo>
                  <a:pt x="6764469" y="469532"/>
                  <a:pt x="6741209" y="494431"/>
                  <a:pt x="6700505" y="505101"/>
                </a:cubicBezTo>
                <a:cubicBezTo>
                  <a:pt x="6651077" y="519330"/>
                  <a:pt x="6601651" y="537116"/>
                  <a:pt x="6537687" y="558458"/>
                </a:cubicBezTo>
                <a:cubicBezTo>
                  <a:pt x="6607466" y="594028"/>
                  <a:pt x="6659800" y="586915"/>
                  <a:pt x="6712134" y="558458"/>
                </a:cubicBezTo>
                <a:cubicBezTo>
                  <a:pt x="6776098" y="526444"/>
                  <a:pt x="6860414" y="483759"/>
                  <a:pt x="6912748" y="522887"/>
                </a:cubicBezTo>
                <a:cubicBezTo>
                  <a:pt x="6991249" y="579800"/>
                  <a:pt x="7055213" y="544229"/>
                  <a:pt x="7124992" y="533558"/>
                </a:cubicBezTo>
                <a:cubicBezTo>
                  <a:pt x="7270366" y="512216"/>
                  <a:pt x="7180234" y="480203"/>
                  <a:pt x="7325607" y="462417"/>
                </a:cubicBezTo>
                <a:cubicBezTo>
                  <a:pt x="7383756" y="455303"/>
                  <a:pt x="7444813" y="426847"/>
                  <a:pt x="7529129" y="465975"/>
                </a:cubicBezTo>
                <a:cubicBezTo>
                  <a:pt x="7148252" y="672284"/>
                  <a:pt x="6967990" y="658055"/>
                  <a:pt x="6627818" y="910606"/>
                </a:cubicBezTo>
                <a:cubicBezTo>
                  <a:pt x="6642355" y="935506"/>
                  <a:pt x="6656892" y="924835"/>
                  <a:pt x="6671430" y="921277"/>
                </a:cubicBezTo>
                <a:cubicBezTo>
                  <a:pt x="6694689" y="917720"/>
                  <a:pt x="6723764" y="903491"/>
                  <a:pt x="6729579" y="949734"/>
                </a:cubicBezTo>
                <a:cubicBezTo>
                  <a:pt x="6732487" y="985305"/>
                  <a:pt x="6715041" y="1003089"/>
                  <a:pt x="6685967" y="1006647"/>
                </a:cubicBezTo>
                <a:cubicBezTo>
                  <a:pt x="6601651" y="1020875"/>
                  <a:pt x="6526057" y="1070674"/>
                  <a:pt x="6450463" y="1113358"/>
                </a:cubicBezTo>
                <a:cubicBezTo>
                  <a:pt x="6415574" y="1131144"/>
                  <a:pt x="6377777" y="1156043"/>
                  <a:pt x="6392314" y="1220069"/>
                </a:cubicBezTo>
                <a:cubicBezTo>
                  <a:pt x="6421388" y="1237855"/>
                  <a:pt x="6441741" y="1212955"/>
                  <a:pt x="6465001" y="1209399"/>
                </a:cubicBezTo>
                <a:cubicBezTo>
                  <a:pt x="6488260" y="1205842"/>
                  <a:pt x="6543502" y="1220069"/>
                  <a:pt x="6528964" y="1230741"/>
                </a:cubicBezTo>
                <a:cubicBezTo>
                  <a:pt x="6462093" y="1269868"/>
                  <a:pt x="6584206" y="1365909"/>
                  <a:pt x="6502798" y="1365909"/>
                </a:cubicBezTo>
                <a:cubicBezTo>
                  <a:pt x="6369055" y="1365909"/>
                  <a:pt x="6296368" y="1536647"/>
                  <a:pt x="6168440" y="1540204"/>
                </a:cubicBezTo>
                <a:cubicBezTo>
                  <a:pt x="6148088" y="1540204"/>
                  <a:pt x="6139366" y="1572219"/>
                  <a:pt x="6139366" y="1597117"/>
                </a:cubicBezTo>
                <a:cubicBezTo>
                  <a:pt x="6139366" y="1629132"/>
                  <a:pt x="6159717" y="1632688"/>
                  <a:pt x="6180070" y="1636245"/>
                </a:cubicBezTo>
                <a:cubicBezTo>
                  <a:pt x="6212052" y="1639802"/>
                  <a:pt x="6246941" y="1597117"/>
                  <a:pt x="6287645" y="1657587"/>
                </a:cubicBezTo>
                <a:cubicBezTo>
                  <a:pt x="6212052" y="1693158"/>
                  <a:pt x="6133551" y="1728729"/>
                  <a:pt x="6136458" y="1849668"/>
                </a:cubicBezTo>
                <a:cubicBezTo>
                  <a:pt x="6136458" y="1881683"/>
                  <a:pt x="6104476" y="1895910"/>
                  <a:pt x="6081216" y="1903025"/>
                </a:cubicBezTo>
                <a:cubicBezTo>
                  <a:pt x="6040512" y="1917252"/>
                  <a:pt x="6008530" y="1938595"/>
                  <a:pt x="5985270" y="1984836"/>
                </a:cubicBezTo>
                <a:cubicBezTo>
                  <a:pt x="5985270" y="1995507"/>
                  <a:pt x="5985270" y="2002622"/>
                  <a:pt x="5985270" y="2013292"/>
                </a:cubicBezTo>
                <a:cubicBezTo>
                  <a:pt x="5991085" y="2123562"/>
                  <a:pt x="6049234" y="2120004"/>
                  <a:pt x="6113198" y="2102219"/>
                </a:cubicBezTo>
                <a:cubicBezTo>
                  <a:pt x="6188792" y="2080877"/>
                  <a:pt x="6264386" y="2038192"/>
                  <a:pt x="6345795" y="2077320"/>
                </a:cubicBezTo>
                <a:cubicBezTo>
                  <a:pt x="6232404" y="2130676"/>
                  <a:pt x="6107384" y="2134233"/>
                  <a:pt x="6002715" y="2208931"/>
                </a:cubicBezTo>
                <a:cubicBezTo>
                  <a:pt x="6392314" y="2223159"/>
                  <a:pt x="6735394" y="1984836"/>
                  <a:pt x="7113363" y="1892353"/>
                </a:cubicBezTo>
                <a:cubicBezTo>
                  <a:pt x="7101733" y="1952823"/>
                  <a:pt x="7069751" y="1967051"/>
                  <a:pt x="7043584" y="1974165"/>
                </a:cubicBezTo>
                <a:cubicBezTo>
                  <a:pt x="6904026" y="2020407"/>
                  <a:pt x="6781913" y="2112891"/>
                  <a:pt x="6653985" y="2191146"/>
                </a:cubicBezTo>
                <a:cubicBezTo>
                  <a:pt x="6601651" y="2223159"/>
                  <a:pt x="6563854" y="2258731"/>
                  <a:pt x="6543502" y="2326314"/>
                </a:cubicBezTo>
                <a:cubicBezTo>
                  <a:pt x="6526057" y="2390340"/>
                  <a:pt x="6491167" y="2418796"/>
                  <a:pt x="6427203" y="2401012"/>
                </a:cubicBezTo>
                <a:cubicBezTo>
                  <a:pt x="6374869" y="2386784"/>
                  <a:pt x="6319627" y="2393898"/>
                  <a:pt x="6264386" y="2401012"/>
                </a:cubicBezTo>
                <a:cubicBezTo>
                  <a:pt x="6203330" y="2408126"/>
                  <a:pt x="6133551" y="2479267"/>
                  <a:pt x="6148088" y="2518395"/>
                </a:cubicBezTo>
                <a:cubicBezTo>
                  <a:pt x="6177162" y="2582422"/>
                  <a:pt x="6226589" y="2550408"/>
                  <a:pt x="6267294" y="2543294"/>
                </a:cubicBezTo>
                <a:cubicBezTo>
                  <a:pt x="6316720" y="2536181"/>
                  <a:pt x="6406851" y="2518395"/>
                  <a:pt x="6406851" y="2525509"/>
                </a:cubicBezTo>
                <a:cubicBezTo>
                  <a:pt x="6438834" y="2685576"/>
                  <a:pt x="6511520" y="2564636"/>
                  <a:pt x="6563854" y="2564636"/>
                </a:cubicBezTo>
                <a:cubicBezTo>
                  <a:pt x="6613281" y="2564636"/>
                  <a:pt x="6662707" y="2546851"/>
                  <a:pt x="6709227" y="2532623"/>
                </a:cubicBezTo>
                <a:cubicBezTo>
                  <a:pt x="6770283" y="2514837"/>
                  <a:pt x="6825524" y="2546851"/>
                  <a:pt x="6883674" y="2553965"/>
                </a:cubicBezTo>
                <a:cubicBezTo>
                  <a:pt x="6936008" y="2561080"/>
                  <a:pt x="6906934" y="2653563"/>
                  <a:pt x="6938916" y="2692689"/>
                </a:cubicBezTo>
                <a:cubicBezTo>
                  <a:pt x="6944730" y="2703362"/>
                  <a:pt x="6950545" y="2703362"/>
                  <a:pt x="6956360" y="2703362"/>
                </a:cubicBezTo>
                <a:cubicBezTo>
                  <a:pt x="6973805" y="2980812"/>
                  <a:pt x="7279088" y="2913227"/>
                  <a:pt x="7279088" y="2923898"/>
                </a:cubicBezTo>
                <a:cubicBezTo>
                  <a:pt x="7305255" y="2941684"/>
                  <a:pt x="7337237" y="2899000"/>
                  <a:pt x="7369219" y="2941684"/>
                </a:cubicBezTo>
                <a:cubicBezTo>
                  <a:pt x="7232569" y="3137322"/>
                  <a:pt x="7023231" y="3183563"/>
                  <a:pt x="6837155" y="3329402"/>
                </a:cubicBezTo>
                <a:cubicBezTo>
                  <a:pt x="6991249" y="3379202"/>
                  <a:pt x="7081381" y="3208463"/>
                  <a:pt x="7194772" y="3229805"/>
                </a:cubicBezTo>
                <a:cubicBezTo>
                  <a:pt x="7250013" y="3283162"/>
                  <a:pt x="7084288" y="3368530"/>
                  <a:pt x="7244198" y="3393429"/>
                </a:cubicBezTo>
                <a:cubicBezTo>
                  <a:pt x="7174420" y="3439672"/>
                  <a:pt x="7124992" y="3485914"/>
                  <a:pt x="7075566" y="3539269"/>
                </a:cubicBezTo>
                <a:cubicBezTo>
                  <a:pt x="6991249" y="3635309"/>
                  <a:pt x="6973805" y="3699337"/>
                  <a:pt x="7014509" y="3827390"/>
                </a:cubicBezTo>
                <a:cubicBezTo>
                  <a:pt x="7040677" y="3912759"/>
                  <a:pt x="7078473" y="3991015"/>
                  <a:pt x="7043584" y="4090612"/>
                </a:cubicBezTo>
                <a:cubicBezTo>
                  <a:pt x="7020324" y="4158196"/>
                  <a:pt x="7029047" y="4204438"/>
                  <a:pt x="7116270" y="4172424"/>
                </a:cubicBezTo>
                <a:cubicBezTo>
                  <a:pt x="7209309" y="4140411"/>
                  <a:pt x="7244198" y="4200882"/>
                  <a:pt x="7220938" y="4321821"/>
                </a:cubicBezTo>
                <a:cubicBezTo>
                  <a:pt x="7206402" y="4400076"/>
                  <a:pt x="7220938" y="4424975"/>
                  <a:pt x="7284903" y="4414305"/>
                </a:cubicBezTo>
                <a:cubicBezTo>
                  <a:pt x="7354681" y="4403633"/>
                  <a:pt x="7421553" y="4353835"/>
                  <a:pt x="7508777" y="4378734"/>
                </a:cubicBezTo>
                <a:cubicBezTo>
                  <a:pt x="7438998" y="4521016"/>
                  <a:pt x="7290717" y="4478331"/>
                  <a:pt x="7209309" y="4613499"/>
                </a:cubicBezTo>
                <a:cubicBezTo>
                  <a:pt x="7305255" y="4613499"/>
                  <a:pt x="7380849" y="4613499"/>
                  <a:pt x="7450627" y="4585042"/>
                </a:cubicBezTo>
                <a:cubicBezTo>
                  <a:pt x="7479702" y="4574373"/>
                  <a:pt x="7511684" y="4560144"/>
                  <a:pt x="7529129" y="4602828"/>
                </a:cubicBezTo>
                <a:cubicBezTo>
                  <a:pt x="7549482" y="4652628"/>
                  <a:pt x="7508777" y="4670412"/>
                  <a:pt x="7485517" y="4677526"/>
                </a:cubicBezTo>
                <a:cubicBezTo>
                  <a:pt x="7418645" y="4702425"/>
                  <a:pt x="7366312" y="4759339"/>
                  <a:pt x="7308162" y="4805580"/>
                </a:cubicBezTo>
                <a:cubicBezTo>
                  <a:pt x="7183142" y="4905177"/>
                  <a:pt x="7046491" y="4990547"/>
                  <a:pt x="6941823" y="5154171"/>
                </a:cubicBezTo>
                <a:cubicBezTo>
                  <a:pt x="7072659" y="5111487"/>
                  <a:pt x="7171512" y="5011889"/>
                  <a:pt x="7296533" y="4994104"/>
                </a:cubicBezTo>
                <a:cubicBezTo>
                  <a:pt x="7188956" y="5143500"/>
                  <a:pt x="7052306" y="5243097"/>
                  <a:pt x="6924378" y="5353367"/>
                </a:cubicBezTo>
                <a:cubicBezTo>
                  <a:pt x="6886581" y="5385379"/>
                  <a:pt x="6848784" y="5406721"/>
                  <a:pt x="6842970" y="5474306"/>
                </a:cubicBezTo>
                <a:cubicBezTo>
                  <a:pt x="6825524" y="5605917"/>
                  <a:pt x="6779006" y="5712629"/>
                  <a:pt x="6674337" y="5769542"/>
                </a:cubicBezTo>
                <a:cubicBezTo>
                  <a:pt x="6674337" y="5769542"/>
                  <a:pt x="6680152" y="5790884"/>
                  <a:pt x="6683059" y="5801555"/>
                </a:cubicBezTo>
                <a:cubicBezTo>
                  <a:pt x="6747024" y="5805112"/>
                  <a:pt x="6796450" y="5726858"/>
                  <a:pt x="6874952" y="5755314"/>
                </a:cubicBezTo>
                <a:cubicBezTo>
                  <a:pt x="6796450" y="5862025"/>
                  <a:pt x="6732487" y="5954508"/>
                  <a:pt x="6624910" y="6004307"/>
                </a:cubicBezTo>
                <a:cubicBezTo>
                  <a:pt x="6537687" y="6043434"/>
                  <a:pt x="6430111" y="6068335"/>
                  <a:pt x="6366147" y="6196388"/>
                </a:cubicBezTo>
                <a:cubicBezTo>
                  <a:pt x="6438834" y="6221287"/>
                  <a:pt x="6494075" y="6189274"/>
                  <a:pt x="6549317" y="6167932"/>
                </a:cubicBezTo>
                <a:cubicBezTo>
                  <a:pt x="6633633" y="6132361"/>
                  <a:pt x="6717949" y="6093234"/>
                  <a:pt x="6802265" y="6057663"/>
                </a:cubicBezTo>
                <a:cubicBezTo>
                  <a:pt x="6834248" y="6043434"/>
                  <a:pt x="6869137" y="6036320"/>
                  <a:pt x="6889489" y="6100347"/>
                </a:cubicBezTo>
                <a:cubicBezTo>
                  <a:pt x="6781913" y="6114575"/>
                  <a:pt x="6717949" y="6199945"/>
                  <a:pt x="6651077" y="6281757"/>
                </a:cubicBezTo>
                <a:cubicBezTo>
                  <a:pt x="6613281" y="6327999"/>
                  <a:pt x="6581298" y="6388469"/>
                  <a:pt x="6514427" y="6367127"/>
                </a:cubicBezTo>
                <a:cubicBezTo>
                  <a:pt x="6479538" y="6356456"/>
                  <a:pt x="6456278" y="6388469"/>
                  <a:pt x="6459185" y="6431153"/>
                </a:cubicBezTo>
                <a:cubicBezTo>
                  <a:pt x="6473723" y="6580550"/>
                  <a:pt x="6389406" y="6630349"/>
                  <a:pt x="6302183" y="6658805"/>
                </a:cubicBezTo>
                <a:cubicBezTo>
                  <a:pt x="6174255" y="6701489"/>
                  <a:pt x="6060864" y="6786859"/>
                  <a:pt x="5941659" y="6858000"/>
                </a:cubicBezTo>
                <a:lnTo>
                  <a:pt x="3114003" y="6858000"/>
                </a:lnTo>
                <a:lnTo>
                  <a:pt x="2238233" y="6858000"/>
                </a:lnTo>
                <a:lnTo>
                  <a:pt x="2022952" y="6858000"/>
                </a:lnTo>
                <a:lnTo>
                  <a:pt x="234679"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nl-NL" sz="1350" noProof="0"/>
          </a:p>
        </p:txBody>
      </p:sp>
      <p:sp>
        <p:nvSpPr>
          <p:cNvPr id="2" name="Titel 1">
            <a:extLst>
              <a:ext uri="{FF2B5EF4-FFF2-40B4-BE49-F238E27FC236}">
                <a16:creationId xmlns:a16="http://schemas.microsoft.com/office/drawing/2014/main" id="{807094A5-EB6F-441D-88F8-CD7A30C84707}"/>
              </a:ext>
            </a:extLst>
          </p:cNvPr>
          <p:cNvSpPr>
            <a:spLocks noGrp="1"/>
          </p:cNvSpPr>
          <p:nvPr>
            <p:ph type="ctrTitle" hasCustomPrompt="1"/>
          </p:nvPr>
        </p:nvSpPr>
        <p:spPr>
          <a:xfrm>
            <a:off x="699516" y="1255014"/>
            <a:ext cx="4197096" cy="2633472"/>
          </a:xfrm>
        </p:spPr>
        <p:txBody>
          <a:bodyPr rtlCol="0" anchor="ctr">
            <a:normAutofit/>
          </a:bodyPr>
          <a:lstStyle>
            <a:lvl1pPr algn="l">
              <a:lnSpc>
                <a:spcPct val="100000"/>
              </a:lnSpc>
              <a:defRPr sz="3600">
                <a:solidFill>
                  <a:schemeClr val="bg1"/>
                </a:solidFill>
              </a:defRPr>
            </a:lvl1pPr>
          </a:lstStyle>
          <a:p>
            <a:pPr rtl="0"/>
            <a:r>
              <a:rPr lang="nl-NL" noProof="0"/>
              <a:t>Klik om de titelstijl van het model te bewerken</a:t>
            </a:r>
          </a:p>
        </p:txBody>
      </p:sp>
      <p:sp>
        <p:nvSpPr>
          <p:cNvPr id="3" name="Subtitel 2">
            <a:extLst>
              <a:ext uri="{FF2B5EF4-FFF2-40B4-BE49-F238E27FC236}">
                <a16:creationId xmlns:a16="http://schemas.microsoft.com/office/drawing/2014/main" id="{1C7CE1E3-3929-42A6-81B7-056BD88EF353}"/>
              </a:ext>
            </a:extLst>
          </p:cNvPr>
          <p:cNvSpPr>
            <a:spLocks noGrp="1"/>
          </p:cNvSpPr>
          <p:nvPr>
            <p:ph type="subTitle" idx="1" hasCustomPrompt="1"/>
          </p:nvPr>
        </p:nvSpPr>
        <p:spPr>
          <a:xfrm>
            <a:off x="6083046" y="1255910"/>
            <a:ext cx="2551176" cy="2631681"/>
          </a:xfrm>
        </p:spPr>
        <p:txBody>
          <a:bodyPr rtlCol="0" anchor="ctr"/>
          <a:lstStyle>
            <a:lvl1pPr marL="0" indent="0" algn="l">
              <a:buNone/>
              <a:defRPr sz="2100" cap="all"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rtl="0"/>
            <a:r>
              <a:rPr lang="nl-NL" noProof="0"/>
              <a:t>Klik om de subtitelstijl van het model te bewerken</a:t>
            </a:r>
          </a:p>
        </p:txBody>
      </p:sp>
    </p:spTree>
    <p:extLst>
      <p:ext uri="{BB962C8B-B14F-4D97-AF65-F5344CB8AC3E}">
        <p14:creationId xmlns:p14="http://schemas.microsoft.com/office/powerpoint/2010/main" val="22989265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POSITIONLESS_MASTER">
    <p:spTree>
      <p:nvGrpSpPr>
        <p:cNvPr id="1" name=""/>
        <p:cNvGrpSpPr/>
        <p:nvPr/>
      </p:nvGrpSpPr>
      <p:grpSpPr>
        <a:xfrm>
          <a:off x="0" y="0"/>
          <a:ext cx="0" cy="0"/>
          <a:chOff x="0" y="0"/>
          <a:chExt cx="0" cy="0"/>
        </a:xfrm>
      </p:grpSpPr>
      <p:sp>
        <p:nvSpPr>
          <p:cNvPr id="2" name="Text 0"/>
          <p:cNvSpPr>
            <a:spLocks noGrp="1"/>
          </p:cNvSpPr>
          <p:nvPr>
            <p:ph type="title" idx="100" hasCustomPrompt="1"/>
          </p:nvPr>
        </p:nvSpPr>
        <p:spPr>
          <a:xfrm>
            <a:off x="0" y="0"/>
            <a:ext cx="6858000" cy="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Enter your title here</a:t>
            </a:r>
            <a:endParaRPr lang="en-US"/>
          </a:p>
        </p:txBody>
      </p:sp>
    </p:spTree>
    <p:extLst>
      <p:ext uri="{BB962C8B-B14F-4D97-AF65-F5344CB8AC3E}">
        <p14:creationId xmlns:p14="http://schemas.microsoft.com/office/powerpoint/2010/main" val="1467682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uthorisation page (Dutch)">
    <p:spTree>
      <p:nvGrpSpPr>
        <p:cNvPr id="1" name=""/>
        <p:cNvGrpSpPr/>
        <p:nvPr/>
      </p:nvGrpSpPr>
      <p:grpSpPr>
        <a:xfrm>
          <a:off x="0" y="0"/>
          <a:ext cx="0" cy="0"/>
          <a:chOff x="0" y="0"/>
          <a:chExt cx="0" cy="0"/>
        </a:xfrm>
      </p:grpSpPr>
      <p:sp>
        <p:nvSpPr>
          <p:cNvPr id="5" name="Rechthoek 4"/>
          <p:cNvSpPr/>
          <p:nvPr userDrawn="1"/>
        </p:nvSpPr>
        <p:spPr>
          <a:xfrm>
            <a:off x="0" y="801688"/>
            <a:ext cx="9144000" cy="4075111"/>
          </a:xfrm>
          <a:prstGeom prst="rect">
            <a:avLst/>
          </a:prstGeom>
          <a:solidFill>
            <a:srgbClr val="F3F7F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Tijdelijke aanduiding voor dianummer 5"/>
          <p:cNvSpPr>
            <a:spLocks noGrp="1"/>
          </p:cNvSpPr>
          <p:nvPr>
            <p:ph type="sldNum" sz="quarter" idx="4"/>
          </p:nvPr>
        </p:nvSpPr>
        <p:spPr>
          <a:xfrm>
            <a:off x="7968355" y="4876800"/>
            <a:ext cx="527246" cy="266700"/>
          </a:xfrm>
          <a:prstGeom prst="rect">
            <a:avLst/>
          </a:prstGeom>
        </p:spPr>
        <p:txBody>
          <a:bodyPr vert="horz" lIns="0" tIns="0" rIns="0" bIns="0" rtlCol="0" anchor="ctr" anchorCtr="0"/>
          <a:lstStyle>
            <a:lvl1pPr algn="r">
              <a:defRPr sz="1100" b="0">
                <a:solidFill>
                  <a:srgbClr val="184350"/>
                </a:solidFill>
                <a:latin typeface="Segoe UI" pitchFamily="34" charset="0"/>
                <a:ea typeface="Segoe UI" pitchFamily="34" charset="0"/>
                <a:cs typeface="Segoe UI" pitchFamily="34" charset="0"/>
              </a:defRPr>
            </a:lvl1pPr>
          </a:lstStyle>
          <a:p>
            <a:fld id="{44259A67-670E-4C64-97AA-2ABF111DB1CB}" type="slidenum">
              <a:rPr lang="en-GB" smtClean="0"/>
              <a:pPr/>
              <a:t>‹#›</a:t>
            </a:fld>
            <a:endParaRPr lang="en-GB"/>
          </a:p>
        </p:txBody>
      </p:sp>
      <p:sp>
        <p:nvSpPr>
          <p:cNvPr id="6" name="Tijdelijke aanduiding voor tekst 3"/>
          <p:cNvSpPr>
            <a:spLocks noGrp="1"/>
          </p:cNvSpPr>
          <p:nvPr userDrawn="1">
            <p:ph type="body" sz="quarter" idx="11"/>
          </p:nvPr>
        </p:nvSpPr>
        <p:spPr>
          <a:xfrm>
            <a:off x="647701" y="3637486"/>
            <a:ext cx="7847900" cy="1239314"/>
          </a:xfrm>
        </p:spPr>
        <p:txBody>
          <a:bodyPr/>
          <a:lstStyle/>
          <a:p>
            <a:pPr lvl="0"/>
            <a:r>
              <a:rPr lang="nl-NL" sz="650"/>
              <a:t>Klikken om de tekststijl van het model te bewerken</a:t>
            </a:r>
          </a:p>
        </p:txBody>
      </p:sp>
      <p:graphicFrame>
        <p:nvGraphicFramePr>
          <p:cNvPr id="8" name="Tabel 7"/>
          <p:cNvGraphicFramePr>
            <a:graphicFrameLocks noGrp="1"/>
          </p:cNvGraphicFramePr>
          <p:nvPr userDrawn="1"/>
        </p:nvGraphicFramePr>
        <p:xfrm>
          <a:off x="647701" y="973146"/>
          <a:ext cx="7847900" cy="2391360"/>
        </p:xfrm>
        <a:graphic>
          <a:graphicData uri="http://schemas.openxmlformats.org/drawingml/2006/table">
            <a:tbl>
              <a:tblPr>
                <a:tableStyleId>{2D5ABB26-0587-4C30-8999-92F81FD0307C}</a:tableStyleId>
              </a:tblPr>
              <a:tblGrid>
                <a:gridCol w="788511">
                  <a:extLst>
                    <a:ext uri="{9D8B030D-6E8A-4147-A177-3AD203B41FA5}">
                      <a16:colId xmlns:a16="http://schemas.microsoft.com/office/drawing/2014/main" val="20000"/>
                    </a:ext>
                  </a:extLst>
                </a:gridCol>
                <a:gridCol w="7059389">
                  <a:extLst>
                    <a:ext uri="{9D8B030D-6E8A-4147-A177-3AD203B41FA5}">
                      <a16:colId xmlns:a16="http://schemas.microsoft.com/office/drawing/2014/main" val="20001"/>
                    </a:ext>
                  </a:extLst>
                </a:gridCol>
              </a:tblGrid>
              <a:tr h="0">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extLst>
                  <a:ext uri="{0D108BD9-81ED-4DB2-BD59-A6C34878D82A}">
                    <a16:rowId xmlns:a16="http://schemas.microsoft.com/office/drawing/2014/main" val="10000"/>
                  </a:ext>
                </a:extLst>
              </a:tr>
              <a:tr h="0">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extLst>
                  <a:ext uri="{0D108BD9-81ED-4DB2-BD59-A6C34878D82A}">
                    <a16:rowId xmlns:a16="http://schemas.microsoft.com/office/drawing/2014/main" val="10001"/>
                  </a:ext>
                </a:extLst>
              </a:tr>
              <a:tr h="0">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extLst>
                  <a:ext uri="{0D108BD9-81ED-4DB2-BD59-A6C34878D82A}">
                    <a16:rowId xmlns:a16="http://schemas.microsoft.com/office/drawing/2014/main" val="10002"/>
                  </a:ext>
                </a:extLst>
              </a:tr>
              <a:tr h="0">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extLst>
                  <a:ext uri="{0D108BD9-81ED-4DB2-BD59-A6C34878D82A}">
                    <a16:rowId xmlns:a16="http://schemas.microsoft.com/office/drawing/2014/main" val="10003"/>
                  </a:ext>
                </a:extLst>
              </a:tr>
              <a:tr h="0">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extLst>
                  <a:ext uri="{0D108BD9-81ED-4DB2-BD59-A6C34878D82A}">
                    <a16:rowId xmlns:a16="http://schemas.microsoft.com/office/drawing/2014/main" val="10004"/>
                  </a:ext>
                </a:extLst>
              </a:tr>
              <a:tr h="0">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extLst>
                  <a:ext uri="{0D108BD9-81ED-4DB2-BD59-A6C34878D82A}">
                    <a16:rowId xmlns:a16="http://schemas.microsoft.com/office/drawing/2014/main" val="10005"/>
                  </a:ext>
                </a:extLst>
              </a:tr>
              <a:tr h="0">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extLst>
                  <a:ext uri="{0D108BD9-81ED-4DB2-BD59-A6C34878D82A}">
                    <a16:rowId xmlns:a16="http://schemas.microsoft.com/office/drawing/2014/main" val="10006"/>
                  </a:ext>
                </a:extLst>
              </a:tr>
              <a:tr h="0">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extLst>
                  <a:ext uri="{0D108BD9-81ED-4DB2-BD59-A6C34878D82A}">
                    <a16:rowId xmlns:a16="http://schemas.microsoft.com/office/drawing/2014/main" val="10007"/>
                  </a:ext>
                </a:extLst>
              </a:tr>
              <a:tr h="0">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extLst>
                  <a:ext uri="{0D108BD9-81ED-4DB2-BD59-A6C34878D82A}">
                    <a16:rowId xmlns:a16="http://schemas.microsoft.com/office/drawing/2014/main" val="10008"/>
                  </a:ext>
                </a:extLst>
              </a:tr>
              <a:tr h="0">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extLst>
                  <a:ext uri="{0D108BD9-81ED-4DB2-BD59-A6C34878D82A}">
                    <a16:rowId xmlns:a16="http://schemas.microsoft.com/office/drawing/2014/main" val="10009"/>
                  </a:ext>
                </a:extLst>
              </a:tr>
              <a:tr h="0">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extLst>
                  <a:ext uri="{0D108BD9-81ED-4DB2-BD59-A6C34878D82A}">
                    <a16:rowId xmlns:a16="http://schemas.microsoft.com/office/drawing/2014/main" val="10010"/>
                  </a:ext>
                </a:extLst>
              </a:tr>
              <a:tr h="0">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extLst>
                  <a:ext uri="{0D108BD9-81ED-4DB2-BD59-A6C34878D82A}">
                    <a16:rowId xmlns:a16="http://schemas.microsoft.com/office/drawing/2014/main" val="10011"/>
                  </a:ext>
                </a:extLst>
              </a:tr>
              <a:tr h="0">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extLst>
                  <a:ext uri="{0D108BD9-81ED-4DB2-BD59-A6C34878D82A}">
                    <a16:rowId xmlns:a16="http://schemas.microsoft.com/office/drawing/2014/main" val="10012"/>
                  </a:ext>
                </a:extLst>
              </a:tr>
              <a:tr h="0">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extLst>
                  <a:ext uri="{0D108BD9-81ED-4DB2-BD59-A6C34878D82A}">
                    <a16:rowId xmlns:a16="http://schemas.microsoft.com/office/drawing/2014/main" val="10013"/>
                  </a:ext>
                </a:extLst>
              </a:tr>
              <a:tr h="0">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extLst>
                  <a:ext uri="{0D108BD9-81ED-4DB2-BD59-A6C34878D82A}">
                    <a16:rowId xmlns:a16="http://schemas.microsoft.com/office/drawing/2014/main" val="10014"/>
                  </a:ext>
                </a:extLst>
              </a:tr>
              <a:tr h="0">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1703267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uthorisation page (English)">
    <p:spTree>
      <p:nvGrpSpPr>
        <p:cNvPr id="1" name=""/>
        <p:cNvGrpSpPr/>
        <p:nvPr/>
      </p:nvGrpSpPr>
      <p:grpSpPr>
        <a:xfrm>
          <a:off x="0" y="0"/>
          <a:ext cx="0" cy="0"/>
          <a:chOff x="0" y="0"/>
          <a:chExt cx="0" cy="0"/>
        </a:xfrm>
      </p:grpSpPr>
      <p:sp>
        <p:nvSpPr>
          <p:cNvPr id="5" name="Rechthoek 4"/>
          <p:cNvSpPr/>
          <p:nvPr userDrawn="1"/>
        </p:nvSpPr>
        <p:spPr>
          <a:xfrm>
            <a:off x="0" y="801688"/>
            <a:ext cx="9144000" cy="4075111"/>
          </a:xfrm>
          <a:prstGeom prst="rect">
            <a:avLst/>
          </a:prstGeom>
          <a:solidFill>
            <a:srgbClr val="F3F7F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Tijdelijke aanduiding voor dianummer 5"/>
          <p:cNvSpPr>
            <a:spLocks noGrp="1"/>
          </p:cNvSpPr>
          <p:nvPr>
            <p:ph type="sldNum" sz="quarter" idx="4"/>
          </p:nvPr>
        </p:nvSpPr>
        <p:spPr>
          <a:xfrm>
            <a:off x="7968355" y="4876800"/>
            <a:ext cx="527246" cy="266700"/>
          </a:xfrm>
          <a:prstGeom prst="rect">
            <a:avLst/>
          </a:prstGeom>
        </p:spPr>
        <p:txBody>
          <a:bodyPr vert="horz" lIns="0" tIns="0" rIns="0" bIns="0" rtlCol="0" anchor="ctr" anchorCtr="0"/>
          <a:lstStyle>
            <a:lvl1pPr algn="r">
              <a:defRPr sz="1100" b="0">
                <a:solidFill>
                  <a:srgbClr val="184350"/>
                </a:solidFill>
                <a:latin typeface="Segoe UI" pitchFamily="34" charset="0"/>
                <a:ea typeface="Segoe UI" pitchFamily="34" charset="0"/>
                <a:cs typeface="Segoe UI" pitchFamily="34" charset="0"/>
              </a:defRPr>
            </a:lvl1pPr>
          </a:lstStyle>
          <a:p>
            <a:fld id="{44259A67-670E-4C64-97AA-2ABF111DB1CB}" type="slidenum">
              <a:rPr lang="en-GB" smtClean="0"/>
              <a:pPr/>
              <a:t>‹#›</a:t>
            </a:fld>
            <a:endParaRPr lang="en-GB"/>
          </a:p>
        </p:txBody>
      </p:sp>
      <p:sp>
        <p:nvSpPr>
          <p:cNvPr id="6" name="Tijdelijke aanduiding voor tekst 3"/>
          <p:cNvSpPr>
            <a:spLocks noGrp="1"/>
          </p:cNvSpPr>
          <p:nvPr userDrawn="1">
            <p:ph type="body" sz="quarter" idx="11"/>
          </p:nvPr>
        </p:nvSpPr>
        <p:spPr>
          <a:xfrm>
            <a:off x="647701" y="3637486"/>
            <a:ext cx="7847900" cy="1239314"/>
          </a:xfrm>
        </p:spPr>
        <p:txBody>
          <a:bodyPr/>
          <a:lstStyle/>
          <a:p>
            <a:pPr lvl="0"/>
            <a:r>
              <a:rPr lang="nl-NL" sz="650"/>
              <a:t>Klikken om de tekststijl van het model te bewerken</a:t>
            </a:r>
          </a:p>
        </p:txBody>
      </p:sp>
      <p:graphicFrame>
        <p:nvGraphicFramePr>
          <p:cNvPr id="8" name="Tabel 7"/>
          <p:cNvGraphicFramePr>
            <a:graphicFrameLocks noGrp="1"/>
          </p:cNvGraphicFramePr>
          <p:nvPr userDrawn="1"/>
        </p:nvGraphicFramePr>
        <p:xfrm>
          <a:off x="647701" y="973146"/>
          <a:ext cx="7847900" cy="2391360"/>
        </p:xfrm>
        <a:graphic>
          <a:graphicData uri="http://schemas.openxmlformats.org/drawingml/2006/table">
            <a:tbl>
              <a:tblPr>
                <a:tableStyleId>{2D5ABB26-0587-4C30-8999-92F81FD0307C}</a:tableStyleId>
              </a:tblPr>
              <a:tblGrid>
                <a:gridCol w="788511">
                  <a:extLst>
                    <a:ext uri="{9D8B030D-6E8A-4147-A177-3AD203B41FA5}">
                      <a16:colId xmlns:a16="http://schemas.microsoft.com/office/drawing/2014/main" val="20000"/>
                    </a:ext>
                  </a:extLst>
                </a:gridCol>
                <a:gridCol w="7059389">
                  <a:extLst>
                    <a:ext uri="{9D8B030D-6E8A-4147-A177-3AD203B41FA5}">
                      <a16:colId xmlns:a16="http://schemas.microsoft.com/office/drawing/2014/main" val="20001"/>
                    </a:ext>
                  </a:extLst>
                </a:gridCol>
              </a:tblGrid>
              <a:tr h="0">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extLst>
                  <a:ext uri="{0D108BD9-81ED-4DB2-BD59-A6C34878D82A}">
                    <a16:rowId xmlns:a16="http://schemas.microsoft.com/office/drawing/2014/main" val="10000"/>
                  </a:ext>
                </a:extLst>
              </a:tr>
              <a:tr h="0">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extLst>
                  <a:ext uri="{0D108BD9-81ED-4DB2-BD59-A6C34878D82A}">
                    <a16:rowId xmlns:a16="http://schemas.microsoft.com/office/drawing/2014/main" val="10001"/>
                  </a:ext>
                </a:extLst>
              </a:tr>
              <a:tr h="0">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extLst>
                  <a:ext uri="{0D108BD9-81ED-4DB2-BD59-A6C34878D82A}">
                    <a16:rowId xmlns:a16="http://schemas.microsoft.com/office/drawing/2014/main" val="10002"/>
                  </a:ext>
                </a:extLst>
              </a:tr>
              <a:tr h="0">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extLst>
                  <a:ext uri="{0D108BD9-81ED-4DB2-BD59-A6C34878D82A}">
                    <a16:rowId xmlns:a16="http://schemas.microsoft.com/office/drawing/2014/main" val="10003"/>
                  </a:ext>
                </a:extLst>
              </a:tr>
              <a:tr h="0">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extLst>
                  <a:ext uri="{0D108BD9-81ED-4DB2-BD59-A6C34878D82A}">
                    <a16:rowId xmlns:a16="http://schemas.microsoft.com/office/drawing/2014/main" val="10004"/>
                  </a:ext>
                </a:extLst>
              </a:tr>
              <a:tr h="0">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extLst>
                  <a:ext uri="{0D108BD9-81ED-4DB2-BD59-A6C34878D82A}">
                    <a16:rowId xmlns:a16="http://schemas.microsoft.com/office/drawing/2014/main" val="10005"/>
                  </a:ext>
                </a:extLst>
              </a:tr>
              <a:tr h="0">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extLst>
                  <a:ext uri="{0D108BD9-81ED-4DB2-BD59-A6C34878D82A}">
                    <a16:rowId xmlns:a16="http://schemas.microsoft.com/office/drawing/2014/main" val="10006"/>
                  </a:ext>
                </a:extLst>
              </a:tr>
              <a:tr h="0">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extLst>
                  <a:ext uri="{0D108BD9-81ED-4DB2-BD59-A6C34878D82A}">
                    <a16:rowId xmlns:a16="http://schemas.microsoft.com/office/drawing/2014/main" val="10007"/>
                  </a:ext>
                </a:extLst>
              </a:tr>
              <a:tr h="0">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extLst>
                  <a:ext uri="{0D108BD9-81ED-4DB2-BD59-A6C34878D82A}">
                    <a16:rowId xmlns:a16="http://schemas.microsoft.com/office/drawing/2014/main" val="10008"/>
                  </a:ext>
                </a:extLst>
              </a:tr>
              <a:tr h="0">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extLst>
                  <a:ext uri="{0D108BD9-81ED-4DB2-BD59-A6C34878D82A}">
                    <a16:rowId xmlns:a16="http://schemas.microsoft.com/office/drawing/2014/main" val="10009"/>
                  </a:ext>
                </a:extLst>
              </a:tr>
              <a:tr h="0">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extLst>
                  <a:ext uri="{0D108BD9-81ED-4DB2-BD59-A6C34878D82A}">
                    <a16:rowId xmlns:a16="http://schemas.microsoft.com/office/drawing/2014/main" val="10010"/>
                  </a:ext>
                </a:extLst>
              </a:tr>
              <a:tr h="0">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extLst>
                  <a:ext uri="{0D108BD9-81ED-4DB2-BD59-A6C34878D82A}">
                    <a16:rowId xmlns:a16="http://schemas.microsoft.com/office/drawing/2014/main" val="10011"/>
                  </a:ext>
                </a:extLst>
              </a:tr>
              <a:tr h="0">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extLst>
                  <a:ext uri="{0D108BD9-81ED-4DB2-BD59-A6C34878D82A}">
                    <a16:rowId xmlns:a16="http://schemas.microsoft.com/office/drawing/2014/main" val="10012"/>
                  </a:ext>
                </a:extLst>
              </a:tr>
              <a:tr h="0">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extLst>
                  <a:ext uri="{0D108BD9-81ED-4DB2-BD59-A6C34878D82A}">
                    <a16:rowId xmlns:a16="http://schemas.microsoft.com/office/drawing/2014/main" val="10013"/>
                  </a:ext>
                </a:extLst>
              </a:tr>
              <a:tr h="0">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extLst>
                  <a:ext uri="{0D108BD9-81ED-4DB2-BD59-A6C34878D82A}">
                    <a16:rowId xmlns:a16="http://schemas.microsoft.com/office/drawing/2014/main" val="10014"/>
                  </a:ext>
                </a:extLst>
              </a:tr>
              <a:tr h="0">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1703267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plain)">
    <p:spTree>
      <p:nvGrpSpPr>
        <p:cNvPr id="1" name=""/>
        <p:cNvGrpSpPr/>
        <p:nvPr/>
      </p:nvGrpSpPr>
      <p:grpSpPr>
        <a:xfrm>
          <a:off x="0" y="0"/>
          <a:ext cx="0" cy="0"/>
          <a:chOff x="0" y="0"/>
          <a:chExt cx="0" cy="0"/>
        </a:xfrm>
      </p:grpSpPr>
      <p:sp>
        <p:nvSpPr>
          <p:cNvPr id="5" name="Rechthoek 4"/>
          <p:cNvSpPr/>
          <p:nvPr userDrawn="1"/>
        </p:nvSpPr>
        <p:spPr>
          <a:xfrm>
            <a:off x="0" y="801688"/>
            <a:ext cx="9144000" cy="4075111"/>
          </a:xfrm>
          <a:prstGeom prst="rect">
            <a:avLst/>
          </a:prstGeom>
          <a:solidFill>
            <a:srgbClr val="F3F7F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647700" y="1287463"/>
            <a:ext cx="7850189" cy="428625"/>
          </a:xfrm>
        </p:spPr>
        <p:txBody>
          <a:bodyPr lIns="0" tIns="0" rIns="0" bIns="0" anchor="t">
            <a:noAutofit/>
          </a:bodyPr>
          <a:lstStyle>
            <a:lvl1pPr algn="l">
              <a:lnSpc>
                <a:spcPts val="2200"/>
              </a:lnSpc>
              <a:defRPr sz="2200" b="0" kern="1500" baseline="0"/>
            </a:lvl1pPr>
          </a:lstStyle>
          <a:p>
            <a:r>
              <a:rPr lang="nl-NL"/>
              <a:t>Klik om stijl te bewerken</a:t>
            </a:r>
            <a:endParaRPr lang="en-US"/>
          </a:p>
        </p:txBody>
      </p:sp>
      <p:sp>
        <p:nvSpPr>
          <p:cNvPr id="7" name="Tijdelijke aanduiding voor dianummer 5"/>
          <p:cNvSpPr>
            <a:spLocks noGrp="1"/>
          </p:cNvSpPr>
          <p:nvPr>
            <p:ph type="sldNum" sz="quarter" idx="4"/>
          </p:nvPr>
        </p:nvSpPr>
        <p:spPr>
          <a:xfrm>
            <a:off x="7968355" y="4876800"/>
            <a:ext cx="527246" cy="266700"/>
          </a:xfrm>
          <a:prstGeom prst="rect">
            <a:avLst/>
          </a:prstGeom>
        </p:spPr>
        <p:txBody>
          <a:bodyPr vert="horz" lIns="0" tIns="0" rIns="0" bIns="0" rtlCol="0" anchor="ctr" anchorCtr="0"/>
          <a:lstStyle>
            <a:lvl1pPr algn="r">
              <a:defRPr sz="1100" b="0">
                <a:solidFill>
                  <a:srgbClr val="184350"/>
                </a:solidFill>
                <a:latin typeface="Segoe UI" pitchFamily="34" charset="0"/>
                <a:ea typeface="Segoe UI" pitchFamily="34" charset="0"/>
                <a:cs typeface="Segoe UI" pitchFamily="34" charset="0"/>
              </a:defRPr>
            </a:lvl1pPr>
          </a:lstStyle>
          <a:p>
            <a:fld id="{44259A67-670E-4C64-97AA-2ABF111DB1CB}" type="slidenum">
              <a:rPr lang="en-GB" smtClean="0"/>
              <a:pPr/>
              <a:t>‹#›</a:t>
            </a:fld>
            <a:endParaRPr lang="en-GB"/>
          </a:p>
        </p:txBody>
      </p:sp>
      <p:sp>
        <p:nvSpPr>
          <p:cNvPr id="11" name="Tijdelijke aanduiding voor tekst 10"/>
          <p:cNvSpPr>
            <a:spLocks noGrp="1"/>
          </p:cNvSpPr>
          <p:nvPr>
            <p:ph type="body" sz="quarter" idx="11"/>
          </p:nvPr>
        </p:nvSpPr>
        <p:spPr>
          <a:xfrm>
            <a:off x="647700" y="1716087"/>
            <a:ext cx="7847901" cy="2644775"/>
          </a:xfrm>
        </p:spPr>
        <p:txBody>
          <a:bodyPr>
            <a:no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703267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numeration)">
    <p:spTree>
      <p:nvGrpSpPr>
        <p:cNvPr id="1" name=""/>
        <p:cNvGrpSpPr/>
        <p:nvPr/>
      </p:nvGrpSpPr>
      <p:grpSpPr>
        <a:xfrm>
          <a:off x="0" y="0"/>
          <a:ext cx="0" cy="0"/>
          <a:chOff x="0" y="0"/>
          <a:chExt cx="0" cy="0"/>
        </a:xfrm>
      </p:grpSpPr>
      <p:sp>
        <p:nvSpPr>
          <p:cNvPr id="5" name="Rechthoek 4"/>
          <p:cNvSpPr/>
          <p:nvPr userDrawn="1"/>
        </p:nvSpPr>
        <p:spPr>
          <a:xfrm>
            <a:off x="0" y="801688"/>
            <a:ext cx="9144000" cy="4075111"/>
          </a:xfrm>
          <a:prstGeom prst="rect">
            <a:avLst/>
          </a:prstGeom>
          <a:solidFill>
            <a:srgbClr val="F3F7F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647700" y="1287463"/>
            <a:ext cx="7850189" cy="428625"/>
          </a:xfrm>
        </p:spPr>
        <p:txBody>
          <a:bodyPr lIns="0" tIns="0" rIns="0" bIns="0" anchor="t">
            <a:noAutofit/>
          </a:bodyPr>
          <a:lstStyle>
            <a:lvl1pPr algn="l">
              <a:lnSpc>
                <a:spcPts val="2200"/>
              </a:lnSpc>
              <a:defRPr sz="2200" b="0" kern="1500" baseline="0"/>
            </a:lvl1pPr>
          </a:lstStyle>
          <a:p>
            <a:r>
              <a:rPr lang="nl-NL"/>
              <a:t>Klik om stijl te bewerken</a:t>
            </a:r>
            <a:endParaRPr lang="en-US"/>
          </a:p>
        </p:txBody>
      </p:sp>
      <p:sp>
        <p:nvSpPr>
          <p:cNvPr id="7" name="Tijdelijke aanduiding voor dianummer 5"/>
          <p:cNvSpPr>
            <a:spLocks noGrp="1"/>
          </p:cNvSpPr>
          <p:nvPr>
            <p:ph type="sldNum" sz="quarter" idx="4"/>
          </p:nvPr>
        </p:nvSpPr>
        <p:spPr>
          <a:xfrm>
            <a:off x="7968355" y="4876800"/>
            <a:ext cx="527246" cy="266700"/>
          </a:xfrm>
          <a:prstGeom prst="rect">
            <a:avLst/>
          </a:prstGeom>
        </p:spPr>
        <p:txBody>
          <a:bodyPr vert="horz" lIns="0" tIns="0" rIns="0" bIns="0" rtlCol="0" anchor="ctr" anchorCtr="0"/>
          <a:lstStyle>
            <a:lvl1pPr algn="r">
              <a:defRPr sz="1100" b="0">
                <a:solidFill>
                  <a:srgbClr val="184350"/>
                </a:solidFill>
                <a:latin typeface="Segoe UI" pitchFamily="34" charset="0"/>
                <a:ea typeface="Segoe UI" pitchFamily="34" charset="0"/>
                <a:cs typeface="Segoe UI" pitchFamily="34" charset="0"/>
              </a:defRPr>
            </a:lvl1pPr>
          </a:lstStyle>
          <a:p>
            <a:fld id="{44259A67-670E-4C64-97AA-2ABF111DB1CB}" type="slidenum">
              <a:rPr lang="en-GB" smtClean="0"/>
              <a:pPr/>
              <a:t>‹#›</a:t>
            </a:fld>
            <a:endParaRPr lang="en-GB"/>
          </a:p>
        </p:txBody>
      </p:sp>
      <p:sp>
        <p:nvSpPr>
          <p:cNvPr id="9" name="Tijdelijke aanduiding voor tekst 8"/>
          <p:cNvSpPr>
            <a:spLocks noGrp="1"/>
          </p:cNvSpPr>
          <p:nvPr>
            <p:ph type="body" sz="quarter" idx="10"/>
          </p:nvPr>
        </p:nvSpPr>
        <p:spPr>
          <a:xfrm>
            <a:off x="647700" y="1716088"/>
            <a:ext cx="7847901" cy="2644775"/>
          </a:xfrm>
        </p:spPr>
        <p:txBody>
          <a:bodyPr>
            <a:noAutofit/>
          </a:bodyPr>
          <a:lstStyle>
            <a:lvl1pPr marL="230400" indent="-230400">
              <a:buFont typeface="Segoe UI Semibold" pitchFamily="34" charset="0"/>
              <a:buChar char="˗"/>
              <a:defRPr/>
            </a:lvl1pPr>
            <a:lvl2pPr marL="576900" indent="-342900">
              <a:buFont typeface="Segoe UI Semibold" pitchFamily="34" charset="0"/>
              <a:buChar char="·"/>
              <a:defRPr/>
            </a:lvl2pPr>
            <a:lvl3pPr marL="709200" indent="-230400">
              <a:buFont typeface="Segoe UI Semibold" pitchFamily="34" charset="0"/>
              <a:buChar char="˗"/>
              <a:defRPr/>
            </a:lvl3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703267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5" name="Rechthoek 4"/>
          <p:cNvSpPr/>
          <p:nvPr userDrawn="1"/>
        </p:nvSpPr>
        <p:spPr>
          <a:xfrm>
            <a:off x="0" y="801688"/>
            <a:ext cx="9144000" cy="4075111"/>
          </a:xfrm>
          <a:prstGeom prst="rect">
            <a:avLst/>
          </a:prstGeom>
          <a:solidFill>
            <a:srgbClr val="F3F7F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647700" y="1287463"/>
            <a:ext cx="7850189" cy="428625"/>
          </a:xfrm>
        </p:spPr>
        <p:txBody>
          <a:bodyPr lIns="0" tIns="0" rIns="0" bIns="0" anchor="t">
            <a:noAutofit/>
          </a:bodyPr>
          <a:lstStyle>
            <a:lvl1pPr algn="l">
              <a:lnSpc>
                <a:spcPts val="2200"/>
              </a:lnSpc>
              <a:defRPr sz="2200" b="0" kern="1500" baseline="0"/>
            </a:lvl1pPr>
          </a:lstStyle>
          <a:p>
            <a:r>
              <a:rPr lang="nl-NL"/>
              <a:t>Klik om stijl te bewerken</a:t>
            </a:r>
            <a:endParaRPr lang="en-US"/>
          </a:p>
        </p:txBody>
      </p:sp>
      <p:sp>
        <p:nvSpPr>
          <p:cNvPr id="7" name="Tijdelijke aanduiding voor afbeelding 6"/>
          <p:cNvSpPr>
            <a:spLocks noGrp="1"/>
          </p:cNvSpPr>
          <p:nvPr>
            <p:ph type="pic" sz="quarter" idx="11"/>
          </p:nvPr>
        </p:nvSpPr>
        <p:spPr>
          <a:xfrm>
            <a:off x="647700" y="3256800"/>
            <a:ext cx="2880000" cy="1620000"/>
          </a:xfrm>
          <a:solidFill>
            <a:srgbClr val="184350"/>
          </a:solidFill>
        </p:spPr>
        <p:txBody>
          <a:bodyPr/>
          <a:lstStyle>
            <a:lvl1pPr>
              <a:defRPr>
                <a:solidFill>
                  <a:schemeClr val="bg1"/>
                </a:solidFill>
              </a:defRPr>
            </a:lvl1pPr>
          </a:lstStyle>
          <a:p>
            <a:r>
              <a:rPr lang="nl-NL"/>
              <a:t>Klik op het pictogram als u een afbeelding wilt toevoegen</a:t>
            </a:r>
            <a:endParaRPr lang="en-GB"/>
          </a:p>
        </p:txBody>
      </p:sp>
      <p:sp>
        <p:nvSpPr>
          <p:cNvPr id="10" name="Tijdelijke aanduiding voor dianummer 5"/>
          <p:cNvSpPr>
            <a:spLocks noGrp="1"/>
          </p:cNvSpPr>
          <p:nvPr>
            <p:ph type="sldNum" sz="quarter" idx="4"/>
          </p:nvPr>
        </p:nvSpPr>
        <p:spPr>
          <a:xfrm>
            <a:off x="7968355" y="4876800"/>
            <a:ext cx="527246" cy="266700"/>
          </a:xfrm>
          <a:prstGeom prst="rect">
            <a:avLst/>
          </a:prstGeom>
        </p:spPr>
        <p:txBody>
          <a:bodyPr vert="horz" lIns="0" tIns="0" rIns="0" bIns="0" rtlCol="0" anchor="ctr" anchorCtr="0"/>
          <a:lstStyle>
            <a:lvl1pPr algn="r">
              <a:defRPr sz="1100" b="0">
                <a:solidFill>
                  <a:srgbClr val="184350"/>
                </a:solidFill>
                <a:latin typeface="Segoe UI" pitchFamily="34" charset="0"/>
                <a:ea typeface="Segoe UI" pitchFamily="34" charset="0"/>
                <a:cs typeface="Segoe UI" pitchFamily="34" charset="0"/>
              </a:defRPr>
            </a:lvl1pPr>
          </a:lstStyle>
          <a:p>
            <a:fld id="{44259A67-670E-4C64-97AA-2ABF111DB1CB}" type="slidenum">
              <a:rPr lang="en-GB" smtClean="0"/>
              <a:pPr/>
              <a:t>‹#›</a:t>
            </a:fld>
            <a:endParaRPr lang="en-GB"/>
          </a:p>
        </p:txBody>
      </p:sp>
      <p:sp>
        <p:nvSpPr>
          <p:cNvPr id="8" name="Tijdelijke aanduiding voor tekst 8"/>
          <p:cNvSpPr>
            <a:spLocks noGrp="1"/>
          </p:cNvSpPr>
          <p:nvPr>
            <p:ph type="body" sz="quarter" idx="10"/>
          </p:nvPr>
        </p:nvSpPr>
        <p:spPr>
          <a:xfrm>
            <a:off x="647700" y="1716088"/>
            <a:ext cx="7847901" cy="3160711"/>
          </a:xfrm>
        </p:spPr>
        <p:txBody>
          <a:bodyPr>
            <a:noAutofit/>
          </a:bodyPr>
          <a:lstStyle>
            <a:lvl1pPr marL="230400" indent="-230400">
              <a:buFont typeface="Segoe UI Semibold" pitchFamily="34" charset="0"/>
              <a:buChar char="˗"/>
              <a:defRPr/>
            </a:lvl1pPr>
            <a:lvl2pPr marL="576900" indent="-342900">
              <a:buFont typeface="Segoe UI Semibold" pitchFamily="34" charset="0"/>
              <a:buChar char="·"/>
              <a:defRPr/>
            </a:lvl2pPr>
            <a:lvl3pPr marL="709200" indent="-230400">
              <a:buFont typeface="Segoe UI Semibold" pitchFamily="34" charset="0"/>
              <a:buChar char="˗"/>
              <a:defRPr/>
            </a:lvl3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703267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sp>
        <p:nvSpPr>
          <p:cNvPr id="9" name="Rechthoek 8"/>
          <p:cNvSpPr/>
          <p:nvPr userDrawn="1"/>
        </p:nvSpPr>
        <p:spPr>
          <a:xfrm>
            <a:off x="0" y="801688"/>
            <a:ext cx="9144000" cy="4075111"/>
          </a:xfrm>
          <a:prstGeom prst="rect">
            <a:avLst/>
          </a:prstGeom>
          <a:solidFill>
            <a:srgbClr val="F3F7F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Tijdelijke aanduiding voor afbeelding 3"/>
          <p:cNvSpPr>
            <a:spLocks noGrp="1"/>
          </p:cNvSpPr>
          <p:nvPr>
            <p:ph type="pic" sz="quarter" idx="10"/>
          </p:nvPr>
        </p:nvSpPr>
        <p:spPr>
          <a:xfrm>
            <a:off x="0" y="801688"/>
            <a:ext cx="9144000" cy="1932082"/>
          </a:xfrm>
          <a:solidFill>
            <a:srgbClr val="184350"/>
          </a:solidFill>
        </p:spPr>
        <p:txBody>
          <a:bodyPr>
            <a:normAutofit/>
          </a:bodyPr>
          <a:lstStyle>
            <a:lvl1pPr>
              <a:defRPr sz="1600">
                <a:solidFill>
                  <a:schemeClr val="bg1"/>
                </a:solidFill>
              </a:defRPr>
            </a:lvl1pPr>
          </a:lstStyle>
          <a:p>
            <a:r>
              <a:rPr lang="nl-NL"/>
              <a:t>Klik op het pictogram als u een afbeelding wilt toevoegen</a:t>
            </a:r>
            <a:endParaRPr lang="en-GB"/>
          </a:p>
        </p:txBody>
      </p:sp>
      <p:sp>
        <p:nvSpPr>
          <p:cNvPr id="7" name="Title 1"/>
          <p:cNvSpPr>
            <a:spLocks noGrp="1"/>
          </p:cNvSpPr>
          <p:nvPr>
            <p:ph type="title"/>
          </p:nvPr>
        </p:nvSpPr>
        <p:spPr>
          <a:xfrm>
            <a:off x="649987" y="3219545"/>
            <a:ext cx="7845613" cy="428625"/>
          </a:xfrm>
        </p:spPr>
        <p:txBody>
          <a:bodyPr lIns="0" tIns="0" rIns="180000" bIns="0" anchor="t">
            <a:noAutofit/>
          </a:bodyPr>
          <a:lstStyle>
            <a:lvl1pPr algn="l">
              <a:lnSpc>
                <a:spcPts val="2200"/>
              </a:lnSpc>
              <a:defRPr sz="2200" b="1" kern="1500" baseline="0"/>
            </a:lvl1pPr>
          </a:lstStyle>
          <a:p>
            <a:r>
              <a:rPr lang="nl-NL"/>
              <a:t>Klik om stijl te bewerken</a:t>
            </a:r>
            <a:endParaRPr lang="en-US"/>
          </a:p>
        </p:txBody>
      </p:sp>
      <p:sp>
        <p:nvSpPr>
          <p:cNvPr id="10" name="Tijdelijke aanduiding voor dianummer 5"/>
          <p:cNvSpPr>
            <a:spLocks noGrp="1"/>
          </p:cNvSpPr>
          <p:nvPr>
            <p:ph type="sldNum" sz="quarter" idx="4"/>
          </p:nvPr>
        </p:nvSpPr>
        <p:spPr>
          <a:xfrm>
            <a:off x="7968355" y="4876800"/>
            <a:ext cx="527246" cy="266700"/>
          </a:xfrm>
          <a:prstGeom prst="rect">
            <a:avLst/>
          </a:prstGeom>
        </p:spPr>
        <p:txBody>
          <a:bodyPr vert="horz" lIns="0" tIns="0" rIns="0" bIns="0" rtlCol="0" anchor="ctr" anchorCtr="0"/>
          <a:lstStyle>
            <a:lvl1pPr algn="r">
              <a:defRPr sz="1100" b="0">
                <a:solidFill>
                  <a:srgbClr val="184350"/>
                </a:solidFill>
                <a:latin typeface="Segoe UI" pitchFamily="34" charset="0"/>
                <a:ea typeface="Segoe UI" pitchFamily="34" charset="0"/>
                <a:cs typeface="Segoe UI" pitchFamily="34" charset="0"/>
              </a:defRPr>
            </a:lvl1pPr>
          </a:lstStyle>
          <a:p>
            <a:fld id="{44259A67-670E-4C64-97AA-2ABF111DB1CB}" type="slidenum">
              <a:rPr lang="en-GB" smtClean="0"/>
              <a:pPr/>
              <a:t>‹#›</a:t>
            </a:fld>
            <a:endParaRPr lang="en-GB"/>
          </a:p>
        </p:txBody>
      </p:sp>
      <p:sp>
        <p:nvSpPr>
          <p:cNvPr id="8" name="Tijdelijke aanduiding voor tekst 8"/>
          <p:cNvSpPr>
            <a:spLocks noGrp="1"/>
          </p:cNvSpPr>
          <p:nvPr>
            <p:ph type="body" sz="quarter" idx="11"/>
          </p:nvPr>
        </p:nvSpPr>
        <p:spPr>
          <a:xfrm>
            <a:off x="649987" y="3648171"/>
            <a:ext cx="7847901" cy="1228628"/>
          </a:xfrm>
        </p:spPr>
        <p:txBody>
          <a:bodyPr>
            <a:noAutofit/>
          </a:bodyPr>
          <a:lstStyle>
            <a:lvl1pPr marL="230400" indent="-230400">
              <a:buFont typeface="Segoe UI Semibold" pitchFamily="34" charset="0"/>
              <a:buChar char="˗"/>
              <a:defRPr/>
            </a:lvl1pPr>
            <a:lvl2pPr marL="576900" indent="-342900">
              <a:buFont typeface="Segoe UI Semibold" pitchFamily="34" charset="0"/>
              <a:buChar char="·"/>
              <a:defRPr/>
            </a:lvl2pPr>
            <a:lvl3pPr marL="709200" indent="-230400">
              <a:buFont typeface="Segoe UI Semibold" pitchFamily="34" charset="0"/>
              <a:buChar char="˗"/>
              <a:defRPr/>
            </a:lvl3pPr>
          </a:lstStyle>
          <a:p>
            <a:pPr lvl="0"/>
            <a:r>
              <a:rPr lang="nl-NL"/>
              <a:t>Klikken om de tekststijl van het model te bewerken</a:t>
            </a:r>
          </a:p>
          <a:p>
            <a:pPr lvl="1"/>
            <a:r>
              <a:rPr lang="nl-NL"/>
              <a:t>Tweede niveau</a:t>
            </a:r>
          </a:p>
          <a:p>
            <a:pPr lvl="2"/>
            <a:r>
              <a:rPr lang="nl-NL"/>
              <a:t>Derde niveau</a:t>
            </a:r>
          </a:p>
        </p:txBody>
      </p:sp>
    </p:spTree>
    <p:extLst>
      <p:ext uri="{BB962C8B-B14F-4D97-AF65-F5344CB8AC3E}">
        <p14:creationId xmlns:p14="http://schemas.microsoft.com/office/powerpoint/2010/main" val="36042917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full-screen (no title)">
    <p:spTree>
      <p:nvGrpSpPr>
        <p:cNvPr id="1" name=""/>
        <p:cNvGrpSpPr/>
        <p:nvPr/>
      </p:nvGrpSpPr>
      <p:grpSpPr>
        <a:xfrm>
          <a:off x="0" y="0"/>
          <a:ext cx="0" cy="0"/>
          <a:chOff x="0" y="0"/>
          <a:chExt cx="0" cy="0"/>
        </a:xfrm>
      </p:grpSpPr>
      <p:sp>
        <p:nvSpPr>
          <p:cNvPr id="9" name="Tijdelijke aanduiding voor afbeelding 15"/>
          <p:cNvSpPr>
            <a:spLocks noGrp="1"/>
          </p:cNvSpPr>
          <p:nvPr>
            <p:ph type="pic" sz="quarter" idx="10"/>
          </p:nvPr>
        </p:nvSpPr>
        <p:spPr>
          <a:xfrm>
            <a:off x="0" y="801688"/>
            <a:ext cx="9144000" cy="4075112"/>
          </a:xfrm>
          <a:solidFill>
            <a:srgbClr val="184350"/>
          </a:solidFill>
        </p:spPr>
        <p:txBody>
          <a:bodyPr>
            <a:normAutofit/>
          </a:bodyPr>
          <a:lstStyle>
            <a:lvl1pPr>
              <a:defRPr sz="1600">
                <a:solidFill>
                  <a:schemeClr val="bg1"/>
                </a:solidFill>
              </a:defRPr>
            </a:lvl1pPr>
          </a:lstStyle>
          <a:p>
            <a:r>
              <a:rPr lang="nl-NL"/>
              <a:t>Klik op het pictogram als u een afbeelding wilt toevoegen</a:t>
            </a:r>
            <a:endParaRPr lang="en-GB"/>
          </a:p>
        </p:txBody>
      </p:sp>
      <p:sp>
        <p:nvSpPr>
          <p:cNvPr id="4" name="Tijdelijke aanduiding voor dianummer 5"/>
          <p:cNvSpPr>
            <a:spLocks noGrp="1"/>
          </p:cNvSpPr>
          <p:nvPr>
            <p:ph type="sldNum" sz="quarter" idx="4"/>
          </p:nvPr>
        </p:nvSpPr>
        <p:spPr>
          <a:xfrm>
            <a:off x="7968355" y="4876800"/>
            <a:ext cx="527246" cy="266700"/>
          </a:xfrm>
          <a:prstGeom prst="rect">
            <a:avLst/>
          </a:prstGeom>
        </p:spPr>
        <p:txBody>
          <a:bodyPr vert="horz" lIns="0" tIns="0" rIns="0" bIns="0" rtlCol="0" anchor="ctr" anchorCtr="0"/>
          <a:lstStyle>
            <a:lvl1pPr algn="r">
              <a:defRPr sz="1100" b="0">
                <a:solidFill>
                  <a:srgbClr val="184350"/>
                </a:solidFill>
                <a:latin typeface="Segoe UI" pitchFamily="34" charset="0"/>
                <a:ea typeface="Segoe UI" pitchFamily="34" charset="0"/>
                <a:cs typeface="Segoe UI" pitchFamily="34" charset="0"/>
              </a:defRPr>
            </a:lvl1pPr>
          </a:lstStyle>
          <a:p>
            <a:fld id="{44259A67-670E-4C64-97AA-2ABF111DB1CB}" type="slidenum">
              <a:rPr lang="en-GB" smtClean="0"/>
              <a:pPr/>
              <a:t>‹#›</a:t>
            </a:fld>
            <a:endParaRPr lang="en-GB"/>
          </a:p>
        </p:txBody>
      </p:sp>
    </p:spTree>
    <p:extLst>
      <p:ext uri="{BB962C8B-B14F-4D97-AF65-F5344CB8AC3E}">
        <p14:creationId xmlns:p14="http://schemas.microsoft.com/office/powerpoint/2010/main" val="1240295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full-screen (title top)">
    <p:spTree>
      <p:nvGrpSpPr>
        <p:cNvPr id="1" name=""/>
        <p:cNvGrpSpPr/>
        <p:nvPr/>
      </p:nvGrpSpPr>
      <p:grpSpPr>
        <a:xfrm>
          <a:off x="0" y="0"/>
          <a:ext cx="0" cy="0"/>
          <a:chOff x="0" y="0"/>
          <a:chExt cx="0" cy="0"/>
        </a:xfrm>
      </p:grpSpPr>
      <p:sp>
        <p:nvSpPr>
          <p:cNvPr id="9" name="Tijdelijke aanduiding voor afbeelding 15"/>
          <p:cNvSpPr>
            <a:spLocks noGrp="1"/>
          </p:cNvSpPr>
          <p:nvPr>
            <p:ph type="pic" sz="quarter" idx="10"/>
          </p:nvPr>
        </p:nvSpPr>
        <p:spPr>
          <a:xfrm>
            <a:off x="0" y="801688"/>
            <a:ext cx="9144000" cy="4075112"/>
          </a:xfrm>
          <a:solidFill>
            <a:srgbClr val="184350"/>
          </a:solidFill>
        </p:spPr>
        <p:txBody>
          <a:bodyPr>
            <a:normAutofit/>
          </a:bodyPr>
          <a:lstStyle>
            <a:lvl1pPr>
              <a:defRPr sz="1600">
                <a:solidFill>
                  <a:schemeClr val="bg1"/>
                </a:solidFill>
              </a:defRPr>
            </a:lvl1pPr>
          </a:lstStyle>
          <a:p>
            <a:r>
              <a:rPr lang="nl-NL"/>
              <a:t>Klik op het pictogram als u een afbeelding wilt toevoegen</a:t>
            </a:r>
            <a:endParaRPr lang="en-GB"/>
          </a:p>
        </p:txBody>
      </p:sp>
      <p:sp>
        <p:nvSpPr>
          <p:cNvPr id="11" name="Title 1"/>
          <p:cNvSpPr>
            <a:spLocks noGrp="1"/>
          </p:cNvSpPr>
          <p:nvPr>
            <p:ph type="title"/>
          </p:nvPr>
        </p:nvSpPr>
        <p:spPr>
          <a:xfrm>
            <a:off x="647701" y="1287463"/>
            <a:ext cx="7850188" cy="428625"/>
          </a:xfrm>
        </p:spPr>
        <p:txBody>
          <a:bodyPr lIns="0" tIns="0" rIns="0" bIns="0" anchor="t">
            <a:noAutofit/>
          </a:bodyPr>
          <a:lstStyle>
            <a:lvl1pPr algn="l">
              <a:lnSpc>
                <a:spcPts val="2200"/>
              </a:lnSpc>
              <a:defRPr sz="2200" b="0" kern="1500" baseline="0">
                <a:solidFill>
                  <a:schemeClr val="bg1"/>
                </a:solidFill>
              </a:defRPr>
            </a:lvl1pPr>
          </a:lstStyle>
          <a:p>
            <a:r>
              <a:rPr lang="nl-NL"/>
              <a:t>Klik om stijl te bewerken</a:t>
            </a:r>
            <a:endParaRPr lang="en-US"/>
          </a:p>
        </p:txBody>
      </p:sp>
      <p:sp>
        <p:nvSpPr>
          <p:cNvPr id="6" name="Tijdelijke aanduiding voor dianummer 5"/>
          <p:cNvSpPr>
            <a:spLocks noGrp="1"/>
          </p:cNvSpPr>
          <p:nvPr>
            <p:ph type="sldNum" sz="quarter" idx="4"/>
          </p:nvPr>
        </p:nvSpPr>
        <p:spPr>
          <a:xfrm>
            <a:off x="7968355" y="4876800"/>
            <a:ext cx="527246" cy="266700"/>
          </a:xfrm>
          <a:prstGeom prst="rect">
            <a:avLst/>
          </a:prstGeom>
        </p:spPr>
        <p:txBody>
          <a:bodyPr vert="horz" lIns="0" tIns="0" rIns="0" bIns="0" rtlCol="0" anchor="ctr" anchorCtr="0"/>
          <a:lstStyle>
            <a:lvl1pPr algn="r">
              <a:defRPr sz="1100" b="0">
                <a:solidFill>
                  <a:srgbClr val="184350"/>
                </a:solidFill>
                <a:latin typeface="Segoe UI" pitchFamily="34" charset="0"/>
                <a:ea typeface="Segoe UI" pitchFamily="34" charset="0"/>
                <a:cs typeface="Segoe UI" pitchFamily="34" charset="0"/>
              </a:defRPr>
            </a:lvl1pPr>
          </a:lstStyle>
          <a:p>
            <a:fld id="{44259A67-670E-4C64-97AA-2ABF111DB1CB}" type="slidenum">
              <a:rPr lang="en-GB" smtClean="0"/>
              <a:pPr/>
              <a:t>‹#›</a:t>
            </a:fld>
            <a:endParaRPr lang="en-GB"/>
          </a:p>
        </p:txBody>
      </p:sp>
    </p:spTree>
    <p:extLst>
      <p:ext uri="{BB962C8B-B14F-4D97-AF65-F5344CB8AC3E}">
        <p14:creationId xmlns:p14="http://schemas.microsoft.com/office/powerpoint/2010/main" val="12402957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7700" y="1287463"/>
            <a:ext cx="7850188" cy="636207"/>
          </a:xfrm>
          <a:prstGeom prst="rect">
            <a:avLst/>
          </a:prstGeom>
        </p:spPr>
        <p:txBody>
          <a:bodyPr vert="horz" lIns="0" tIns="0" rIns="0" bIns="0" rtlCol="0" anchor="t">
            <a:noAutofit/>
          </a:bodyPr>
          <a:lstStyle/>
          <a:p>
            <a:r>
              <a:rPr lang="nl-NL"/>
              <a:t>Klik om de stijl te bewerken</a:t>
            </a:r>
            <a:endParaRPr lang="en-US"/>
          </a:p>
        </p:txBody>
      </p:sp>
      <p:sp>
        <p:nvSpPr>
          <p:cNvPr id="3" name="Text Placeholder 2"/>
          <p:cNvSpPr>
            <a:spLocks noGrp="1"/>
          </p:cNvSpPr>
          <p:nvPr>
            <p:ph type="body" idx="1"/>
          </p:nvPr>
        </p:nvSpPr>
        <p:spPr>
          <a:xfrm>
            <a:off x="647700" y="1923669"/>
            <a:ext cx="7850188" cy="2437193"/>
          </a:xfrm>
          <a:prstGeom prst="rect">
            <a:avLst/>
          </a:prstGeom>
        </p:spPr>
        <p:txBody>
          <a:bodyPr vert="horz" lIns="0" tIns="0" rIns="0" bIns="0" rtlCol="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GB"/>
          </a:p>
        </p:txBody>
      </p:sp>
      <p:pic>
        <p:nvPicPr>
          <p:cNvPr id="5" name="Afbeelding 4" descr="LogoWB_Color.jpg"/>
          <p:cNvPicPr>
            <a:picLocks noChangeAspect="1"/>
          </p:cNvPicPr>
          <p:nvPr userDrawn="1"/>
        </p:nvPicPr>
        <p:blipFill>
          <a:blip r:embed="rId17"/>
          <a:stretch>
            <a:fillRect/>
          </a:stretch>
        </p:blipFill>
        <p:spPr>
          <a:xfrm>
            <a:off x="648000" y="216000"/>
            <a:ext cx="1324800" cy="344097"/>
          </a:xfrm>
          <a:prstGeom prst="rect">
            <a:avLst/>
          </a:prstGeom>
        </p:spPr>
      </p:pic>
    </p:spTree>
    <p:extLst>
      <p:ext uri="{BB962C8B-B14F-4D97-AF65-F5344CB8AC3E}">
        <p14:creationId xmlns:p14="http://schemas.microsoft.com/office/powerpoint/2010/main" val="4216546893"/>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67" r:id="rId3"/>
    <p:sldLayoutId id="2147483650" r:id="rId4"/>
    <p:sldLayoutId id="2147483663" r:id="rId5"/>
    <p:sldLayoutId id="2147483659" r:id="rId6"/>
    <p:sldLayoutId id="2147483658" r:id="rId7"/>
    <p:sldLayoutId id="2147483653" r:id="rId8"/>
    <p:sldLayoutId id="2147483664" r:id="rId9"/>
    <p:sldLayoutId id="2147483654" r:id="rId10"/>
    <p:sldLayoutId id="2147483655" r:id="rId11"/>
    <p:sldLayoutId id="2147483665" r:id="rId12"/>
    <p:sldLayoutId id="2147483656" r:id="rId13"/>
    <p:sldLayoutId id="2147483668" r:id="rId14"/>
    <p:sldLayoutId id="2147483669" r:id="rId15"/>
  </p:sldLayoutIdLst>
  <p:hf hdr="0" ftr="0"/>
  <p:txStyles>
    <p:titleStyle>
      <a:lvl1pPr algn="l" defTabSz="457200" rtl="0" eaLnBrk="1" latinLnBrk="0" hangingPunct="1">
        <a:lnSpc>
          <a:spcPts val="2200"/>
        </a:lnSpc>
        <a:spcBef>
          <a:spcPct val="0"/>
        </a:spcBef>
        <a:buNone/>
        <a:defRPr sz="2200" b="0" kern="1200">
          <a:solidFill>
            <a:srgbClr val="005D76"/>
          </a:solidFill>
          <a:latin typeface="Segoe UI Semibold" pitchFamily="34" charset="0"/>
          <a:ea typeface="+mj-ea"/>
          <a:cs typeface="Arial" pitchFamily="34" charset="0"/>
        </a:defRPr>
      </a:lvl1pPr>
    </p:titleStyle>
    <p:bodyStyle>
      <a:lvl1pPr marL="0" indent="0" algn="l" defTabSz="457200" rtl="0" eaLnBrk="1" latinLnBrk="0" hangingPunct="1">
        <a:lnSpc>
          <a:spcPct val="150000"/>
        </a:lnSpc>
        <a:spcBef>
          <a:spcPts val="0"/>
        </a:spcBef>
        <a:buFont typeface="Arial" pitchFamily="34" charset="0"/>
        <a:buNone/>
        <a:defRPr lang="nl-NL" sz="1600" kern="1200" dirty="0" smtClean="0">
          <a:solidFill>
            <a:srgbClr val="184350"/>
          </a:solidFill>
          <a:latin typeface="Segoe UI" pitchFamily="34" charset="0"/>
          <a:ea typeface="Segoe UI" pitchFamily="34" charset="0"/>
          <a:cs typeface="Segoe UI" pitchFamily="34" charset="0"/>
        </a:defRPr>
      </a:lvl1pPr>
      <a:lvl2pPr marL="228600" indent="-228600" algn="l" defTabSz="457200" rtl="0" eaLnBrk="1" latinLnBrk="0" hangingPunct="1">
        <a:lnSpc>
          <a:spcPct val="150000"/>
        </a:lnSpc>
        <a:spcBef>
          <a:spcPts val="0"/>
        </a:spcBef>
        <a:buFont typeface="Segoe UI Semibold" pitchFamily="34" charset="0"/>
        <a:buChar char="˗"/>
        <a:defRPr lang="nl-NL" sz="1600" kern="1200" dirty="0" smtClean="0">
          <a:solidFill>
            <a:srgbClr val="184350"/>
          </a:solidFill>
          <a:latin typeface="Segoe UI" pitchFamily="34" charset="0"/>
          <a:ea typeface="Segoe UI" pitchFamily="34" charset="0"/>
          <a:cs typeface="Segoe UI" pitchFamily="34" charset="0"/>
        </a:defRPr>
      </a:lvl2pPr>
      <a:lvl3pPr marL="479425" indent="-242888" algn="l" defTabSz="457200" rtl="0" eaLnBrk="1" latinLnBrk="0" hangingPunct="1">
        <a:lnSpc>
          <a:spcPct val="150000"/>
        </a:lnSpc>
        <a:spcBef>
          <a:spcPts val="0"/>
        </a:spcBef>
        <a:buFont typeface="Segoe UI Semibold" pitchFamily="34" charset="0"/>
        <a:buChar char="·"/>
        <a:defRPr lang="nl-NL" sz="1600" kern="1200" dirty="0" smtClean="0">
          <a:solidFill>
            <a:srgbClr val="184350"/>
          </a:solidFill>
          <a:latin typeface="Segoe UI" pitchFamily="34" charset="0"/>
          <a:ea typeface="Segoe UI" pitchFamily="34" charset="0"/>
          <a:cs typeface="Segoe UI" pitchFamily="34" charset="0"/>
        </a:defRPr>
      </a:lvl3pPr>
      <a:lvl4pPr marL="701675" indent="-228600" algn="l" defTabSz="457200" rtl="0" eaLnBrk="1" latinLnBrk="0" hangingPunct="1">
        <a:lnSpc>
          <a:spcPct val="150000"/>
        </a:lnSpc>
        <a:spcBef>
          <a:spcPts val="0"/>
        </a:spcBef>
        <a:buFont typeface="Segoe UI Semibold" pitchFamily="34" charset="0"/>
        <a:buChar char="˗"/>
        <a:defRPr lang="nl-NL" sz="1600" kern="1200" dirty="0" smtClean="0">
          <a:solidFill>
            <a:srgbClr val="184350"/>
          </a:solidFill>
          <a:latin typeface="Segoe UI" pitchFamily="34" charset="0"/>
          <a:ea typeface="Segoe UI" pitchFamily="34" charset="0"/>
          <a:cs typeface="Segoe UI" pitchFamily="34" charset="0"/>
        </a:defRPr>
      </a:lvl4pPr>
      <a:lvl5pPr marL="708025" indent="-234950" algn="l" defTabSz="457200" rtl="0" eaLnBrk="1" latinLnBrk="0" hangingPunct="1">
        <a:lnSpc>
          <a:spcPct val="150000"/>
        </a:lnSpc>
        <a:spcBef>
          <a:spcPts val="0"/>
        </a:spcBef>
        <a:buFont typeface="Segoe UI Semibold" pitchFamily="34" charset="0"/>
        <a:buChar char="˗"/>
        <a:defRPr lang="en-GB" sz="1600" kern="1200" dirty="0">
          <a:solidFill>
            <a:srgbClr val="184350"/>
          </a:solidFill>
          <a:latin typeface="Segoe UI" pitchFamily="34" charset="0"/>
          <a:ea typeface="Segoe UI" pitchFamily="34" charset="0"/>
          <a:cs typeface="Segoe UI"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microsoft.com/office/2018/10/relationships/comments" Target="../comments/modernComment_1F8_98229B05.xm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microsoft.com/office/2018/10/relationships/comments" Target="../comments/modernComment_1F5_5B59314E.xm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microsoft.com/office/2018/10/relationships/comments" Target="../comments/modernComment_1D6_2A53CA8C.xm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microsoft.com/office/2018/10/relationships/comments" Target="../comments/modernComment_1D2_46E9ECDD.xm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pensioenfonds.witteveenbos.nl/wt/media/documents/Presentatie_Roadshow_feb_2025_def_04.pdf" TargetMode="Externa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a:extLst>
              <a:ext uri="{FF2B5EF4-FFF2-40B4-BE49-F238E27FC236}">
                <a16:creationId xmlns:a16="http://schemas.microsoft.com/office/drawing/2014/main" id="{082502D7-6091-280A-1B5A-D52C83BB30FD}"/>
              </a:ext>
            </a:extLst>
          </p:cNvPr>
          <p:cNvPicPr>
            <a:picLocks noGrp="1" noChangeAspect="1"/>
          </p:cNvPicPr>
          <p:nvPr>
            <p:ph type="pic" sz="quarter" idx="10"/>
          </p:nvPr>
        </p:nvPicPr>
        <p:blipFill>
          <a:blip r:embed="rId2"/>
          <a:srcRect t="19" b="19"/>
          <a:stretch>
            <a:fillRect/>
          </a:stretch>
        </p:blipFill>
        <p:spPr>
          <a:xfrm>
            <a:off x="0" y="782637"/>
            <a:ext cx="9144000" cy="4075112"/>
          </a:xfrm>
          <a:solidFill>
            <a:srgbClr val="184350"/>
          </a:solidFill>
        </p:spPr>
      </p:pic>
      <p:sp>
        <p:nvSpPr>
          <p:cNvPr id="4" name="Tijdelijke aanduiding voor tekst 3"/>
          <p:cNvSpPr>
            <a:spLocks noGrp="1"/>
          </p:cNvSpPr>
          <p:nvPr>
            <p:ph type="body" sz="quarter" idx="11"/>
          </p:nvPr>
        </p:nvSpPr>
        <p:spPr/>
        <p:txBody>
          <a:bodyPr/>
          <a:lstStyle/>
          <a:p>
            <a:r>
              <a:rPr lang="nl-NL">
                <a:latin typeface="Segoe UI"/>
                <a:cs typeface="Segoe UI"/>
              </a:rPr>
              <a:t>Pensioenfondsbestuur –</a:t>
            </a:r>
            <a:endParaRPr lang="nl-NL"/>
          </a:p>
        </p:txBody>
      </p:sp>
      <p:sp>
        <p:nvSpPr>
          <p:cNvPr id="2" name="Rechthoek 1">
            <a:extLst>
              <a:ext uri="{FF2B5EF4-FFF2-40B4-BE49-F238E27FC236}">
                <a16:creationId xmlns:a16="http://schemas.microsoft.com/office/drawing/2014/main" id="{2185D674-DFEB-9D2A-D77C-831C14896A9B}"/>
              </a:ext>
            </a:extLst>
          </p:cNvPr>
          <p:cNvSpPr/>
          <p:nvPr/>
        </p:nvSpPr>
        <p:spPr>
          <a:xfrm>
            <a:off x="2060280" y="2707961"/>
            <a:ext cx="6679414" cy="193270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 name="Tijdelijke aanduiding voor tekst 4"/>
          <p:cNvSpPr>
            <a:spLocks noGrp="1"/>
          </p:cNvSpPr>
          <p:nvPr>
            <p:ph type="body" sz="quarter" idx="12"/>
          </p:nvPr>
        </p:nvSpPr>
        <p:spPr/>
        <p:txBody>
          <a:bodyPr/>
          <a:lstStyle/>
          <a:p>
            <a:r>
              <a:rPr lang="nl-NL">
                <a:latin typeface="Segoe UI"/>
                <a:cs typeface="Segoe UI"/>
              </a:rPr>
              <a:t>december 2025</a:t>
            </a:r>
            <a:endParaRPr lang="nl-NL"/>
          </a:p>
        </p:txBody>
      </p:sp>
      <p:pic>
        <p:nvPicPr>
          <p:cNvPr id="8" name="Afbeelding 7">
            <a:extLst>
              <a:ext uri="{FF2B5EF4-FFF2-40B4-BE49-F238E27FC236}">
                <a16:creationId xmlns:a16="http://schemas.microsoft.com/office/drawing/2014/main" id="{B83304C2-6B2F-82DE-9712-CC553E003ED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97311"/>
            <a:ext cx="2772758" cy="388475"/>
          </a:xfrm>
          <a:prstGeom prst="rect">
            <a:avLst/>
          </a:prstGeom>
          <a:noFill/>
        </p:spPr>
      </p:pic>
      <p:sp>
        <p:nvSpPr>
          <p:cNvPr id="3" name="Ondertitel 2"/>
          <p:cNvSpPr>
            <a:spLocks noGrp="1"/>
          </p:cNvSpPr>
          <p:nvPr>
            <p:ph type="subTitle" idx="1"/>
          </p:nvPr>
        </p:nvSpPr>
        <p:spPr>
          <a:xfrm>
            <a:off x="2140884" y="2883936"/>
            <a:ext cx="6518207" cy="790380"/>
          </a:xfrm>
        </p:spPr>
        <p:txBody>
          <a:bodyPr/>
          <a:lstStyle/>
          <a:p>
            <a:r>
              <a:rPr lang="en-US" b="1" dirty="0"/>
              <a:t>A balanced transition to the new pension plan</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746B89-514B-7D8B-0BBF-19FCF229CA5C}"/>
            </a:ext>
          </a:extLst>
        </p:cNvPr>
        <p:cNvGrpSpPr/>
        <p:nvPr/>
      </p:nvGrpSpPr>
      <p:grpSpPr>
        <a:xfrm>
          <a:off x="0" y="0"/>
          <a:ext cx="0" cy="0"/>
          <a:chOff x="0" y="0"/>
          <a:chExt cx="0" cy="0"/>
        </a:xfrm>
      </p:grpSpPr>
      <p:sp>
        <p:nvSpPr>
          <p:cNvPr id="9" name="Tijdelijke aanduiding voor dianummer 7">
            <a:extLst>
              <a:ext uri="{FF2B5EF4-FFF2-40B4-BE49-F238E27FC236}">
                <a16:creationId xmlns:a16="http://schemas.microsoft.com/office/drawing/2014/main" id="{5653D67E-7B51-90BE-3052-C6D44BF64E8D}"/>
              </a:ext>
            </a:extLst>
          </p:cNvPr>
          <p:cNvSpPr>
            <a:spLocks noGrp="1"/>
          </p:cNvSpPr>
          <p:nvPr>
            <p:ph type="sldNum" sz="quarter" idx="4"/>
          </p:nvPr>
        </p:nvSpPr>
        <p:spPr/>
        <p:txBody>
          <a:bodyPr rtlCol="0"/>
          <a:lstStyle/>
          <a:p>
            <a:pPr rtl="0"/>
            <a:fld id="{590024A9-0184-448B-881E-CC722A916CB1}" type="slidenum">
              <a:rPr lang="nl-NL" smtClean="0"/>
              <a:pPr rtl="0"/>
              <a:t>10</a:t>
            </a:fld>
            <a:endParaRPr lang="nl-NL"/>
          </a:p>
        </p:txBody>
      </p:sp>
      <p:sp>
        <p:nvSpPr>
          <p:cNvPr id="3" name="Tijdelijke aanduiding voor tekst 2">
            <a:extLst>
              <a:ext uri="{FF2B5EF4-FFF2-40B4-BE49-F238E27FC236}">
                <a16:creationId xmlns:a16="http://schemas.microsoft.com/office/drawing/2014/main" id="{8DA45BDA-5D87-EAFB-F2EF-D8120171057A}"/>
              </a:ext>
            </a:extLst>
          </p:cNvPr>
          <p:cNvSpPr>
            <a:spLocks noGrp="1"/>
          </p:cNvSpPr>
          <p:nvPr>
            <p:ph type="body" sz="quarter" idx="11"/>
          </p:nvPr>
        </p:nvSpPr>
        <p:spPr>
          <a:xfrm>
            <a:off x="514499" y="908312"/>
            <a:ext cx="7847900" cy="1239314"/>
          </a:xfrm>
        </p:spPr>
        <p:txBody>
          <a:bodyPr rtlCol="0"/>
          <a:lstStyle/>
          <a:p>
            <a:r>
              <a:rPr lang="nl-NL" dirty="0" err="1">
                <a:latin typeface="Segoe UI Semibold" panose="020B0702040204020203" pitchFamily="34" charset="0"/>
                <a:cs typeface="Segoe UI Semibold" panose="020B0702040204020203" pitchFamily="34" charset="0"/>
              </a:rPr>
              <a:t>Current</a:t>
            </a:r>
            <a:r>
              <a:rPr lang="nl-NL" dirty="0">
                <a:latin typeface="Segoe UI Semibold" panose="020B0702040204020203" pitchFamily="34" charset="0"/>
                <a:cs typeface="Segoe UI Semibold" panose="020B0702040204020203" pitchFamily="34" charset="0"/>
              </a:rPr>
              <a:t> arrangement	</a:t>
            </a:r>
          </a:p>
        </p:txBody>
      </p:sp>
      <p:sp>
        <p:nvSpPr>
          <p:cNvPr id="4" name="Tijdelijke aanduiding voor inhoud 3">
            <a:extLst>
              <a:ext uri="{FF2B5EF4-FFF2-40B4-BE49-F238E27FC236}">
                <a16:creationId xmlns:a16="http://schemas.microsoft.com/office/drawing/2014/main" id="{524D3109-FC5C-C7CC-B852-BA60E9770702}"/>
              </a:ext>
            </a:extLst>
          </p:cNvPr>
          <p:cNvSpPr>
            <a:spLocks noGrp="1"/>
          </p:cNvSpPr>
          <p:nvPr>
            <p:ph sz="half" idx="4294967295"/>
          </p:nvPr>
        </p:nvSpPr>
        <p:spPr>
          <a:xfrm>
            <a:off x="514499" y="1358343"/>
            <a:ext cx="3788937" cy="3338948"/>
          </a:xfrm>
        </p:spPr>
        <p:txBody>
          <a:bodyPr vert="horz" lIns="0" tIns="0" rIns="0" bIns="0" rtlCol="0" anchor="t">
            <a:normAutofit/>
          </a:bodyPr>
          <a:lstStyle/>
          <a:p>
            <a:pPr>
              <a:lnSpc>
                <a:spcPct val="114000"/>
              </a:lnSpc>
            </a:pPr>
            <a:r>
              <a:rPr lang="en-US" sz="1200" dirty="0">
                <a:latin typeface="Segoe UI Semibold" panose="020B0702040204020203" pitchFamily="34" charset="0"/>
                <a:cs typeface="Segoe UI Semibold" panose="020B0702040204020203" pitchFamily="34" charset="0"/>
              </a:rPr>
              <a:t>Benefit agreement</a:t>
            </a:r>
          </a:p>
          <a:p>
            <a:pPr>
              <a:lnSpc>
                <a:spcPct val="114000"/>
              </a:lnSpc>
            </a:pPr>
            <a:endParaRPr lang="en-US" sz="1200" dirty="0">
              <a:latin typeface="Segoe UI Semibold" panose="020B0702040204020203" pitchFamily="34" charset="0"/>
              <a:cs typeface="Segoe UI Semibold" panose="020B0702040204020203" pitchFamily="34" charset="0"/>
            </a:endParaRPr>
          </a:p>
          <a:p>
            <a:pPr marL="171450" indent="-171450">
              <a:lnSpc>
                <a:spcPct val="114000"/>
              </a:lnSpc>
              <a:buFont typeface="Arial" panose="020B0604020202020204" pitchFamily="34" charset="0"/>
              <a:buChar char="•"/>
            </a:pPr>
            <a:r>
              <a:rPr lang="en-US" sz="1200" dirty="0">
                <a:latin typeface="Segoe UI"/>
                <a:cs typeface="Segoe UI"/>
              </a:rPr>
              <a:t>Agreements about the contribution + the expected pension that you accrue with the contribution</a:t>
            </a:r>
          </a:p>
          <a:p>
            <a:pPr marL="171450" indent="-171450">
              <a:lnSpc>
                <a:spcPct val="114000"/>
              </a:lnSpc>
              <a:buFont typeface="Arial" panose="020B0604020202020204" pitchFamily="34" charset="0"/>
              <a:buChar char="•"/>
            </a:pPr>
            <a:endParaRPr lang="en-US" sz="1200" dirty="0">
              <a:latin typeface="Segoe UI"/>
              <a:cs typeface="Segoe UI"/>
            </a:endParaRPr>
          </a:p>
          <a:p>
            <a:pPr marL="171450" indent="-171450">
              <a:lnSpc>
                <a:spcPct val="114000"/>
              </a:lnSpc>
              <a:buFont typeface="Arial" panose="020B0604020202020204" pitchFamily="34" charset="0"/>
              <a:buChar char="•"/>
            </a:pPr>
            <a:r>
              <a:rPr lang="en-US" sz="1200" dirty="0">
                <a:latin typeface="Segoe UI"/>
                <a:cs typeface="Segoe UI"/>
              </a:rPr>
              <a:t>Risks are borne collectively (death, disability, longevity)</a:t>
            </a:r>
          </a:p>
          <a:p>
            <a:pPr marL="171450" indent="-171450">
              <a:lnSpc>
                <a:spcPct val="114000"/>
              </a:lnSpc>
              <a:buFont typeface="Arial" panose="020B0604020202020204" pitchFamily="34" charset="0"/>
              <a:buChar char="•"/>
            </a:pPr>
            <a:endParaRPr lang="en-US" sz="1200" dirty="0">
              <a:latin typeface="Segoe UI"/>
              <a:cs typeface="Segoe UI"/>
            </a:endParaRPr>
          </a:p>
          <a:p>
            <a:pPr marL="171450" indent="-171450">
              <a:lnSpc>
                <a:spcPct val="114000"/>
              </a:lnSpc>
              <a:buFont typeface="Arial" panose="020B0604020202020204" pitchFamily="34" charset="0"/>
              <a:buChar char="•"/>
            </a:pPr>
            <a:r>
              <a:rPr lang="en-US" sz="1200" dirty="0">
                <a:latin typeface="Segoe UI"/>
                <a:cs typeface="Segoe UI"/>
              </a:rPr>
              <a:t>The money is invested as a whole</a:t>
            </a:r>
            <a:endParaRPr lang="nl-NL" sz="1200" dirty="0">
              <a:latin typeface="Segoe UI"/>
              <a:cs typeface="Segoe UI"/>
            </a:endParaRPr>
          </a:p>
        </p:txBody>
      </p:sp>
      <p:sp>
        <p:nvSpPr>
          <p:cNvPr id="5" name="Tijdelijke aanduiding voor tekst 4">
            <a:extLst>
              <a:ext uri="{FF2B5EF4-FFF2-40B4-BE49-F238E27FC236}">
                <a16:creationId xmlns:a16="http://schemas.microsoft.com/office/drawing/2014/main" id="{8C14A981-A7D9-DEEB-1616-1C0DB4CBE4D8}"/>
              </a:ext>
            </a:extLst>
          </p:cNvPr>
          <p:cNvSpPr>
            <a:spLocks noGrp="1"/>
          </p:cNvSpPr>
          <p:nvPr>
            <p:ph type="body" sz="quarter" idx="4294967295"/>
          </p:nvPr>
        </p:nvSpPr>
        <p:spPr>
          <a:xfrm>
            <a:off x="4529271" y="907397"/>
            <a:ext cx="3702050" cy="712788"/>
          </a:xfrm>
        </p:spPr>
        <p:txBody>
          <a:bodyPr rtlCol="0"/>
          <a:lstStyle/>
          <a:p>
            <a:r>
              <a:rPr lang="nl-NL" dirty="0">
                <a:latin typeface="Segoe UI Semibold" panose="020B0702040204020203" pitchFamily="34" charset="0"/>
                <a:cs typeface="Segoe UI Semibold" panose="020B0702040204020203" pitchFamily="34" charset="0"/>
              </a:rPr>
              <a:t>New </a:t>
            </a:r>
            <a:r>
              <a:rPr lang="nl-NL" dirty="0" err="1">
                <a:latin typeface="Segoe UI Semibold" panose="020B0702040204020203" pitchFamily="34" charset="0"/>
                <a:cs typeface="Segoe UI Semibold" panose="020B0702040204020203" pitchFamily="34" charset="0"/>
              </a:rPr>
              <a:t>regulation</a:t>
            </a:r>
            <a:endParaRPr lang="nl-NL" dirty="0">
              <a:latin typeface="Segoe UI Semibold" panose="020B0702040204020203" pitchFamily="34" charset="0"/>
              <a:cs typeface="Segoe UI Semibold" panose="020B0702040204020203" pitchFamily="34" charset="0"/>
            </a:endParaRPr>
          </a:p>
        </p:txBody>
      </p:sp>
      <p:sp>
        <p:nvSpPr>
          <p:cNvPr id="6" name="Tijdelijke aanduiding voor inhoud 5">
            <a:extLst>
              <a:ext uri="{FF2B5EF4-FFF2-40B4-BE49-F238E27FC236}">
                <a16:creationId xmlns:a16="http://schemas.microsoft.com/office/drawing/2014/main" id="{AE3FDCE5-81FA-D6ED-1ABB-AA53256A3AF9}"/>
              </a:ext>
            </a:extLst>
          </p:cNvPr>
          <p:cNvSpPr>
            <a:spLocks noGrp="1"/>
          </p:cNvSpPr>
          <p:nvPr>
            <p:ph sz="quarter" idx="4294967295"/>
          </p:nvPr>
        </p:nvSpPr>
        <p:spPr>
          <a:xfrm>
            <a:off x="4529271" y="1358343"/>
            <a:ext cx="4290610" cy="3141599"/>
          </a:xfrm>
        </p:spPr>
        <p:txBody>
          <a:bodyPr vert="horz" lIns="0" tIns="0" rIns="0" bIns="0" rtlCol="0" anchor="t">
            <a:normAutofit/>
          </a:bodyPr>
          <a:lstStyle/>
          <a:p>
            <a:pPr>
              <a:lnSpc>
                <a:spcPct val="114000"/>
              </a:lnSpc>
            </a:pPr>
            <a:r>
              <a:rPr lang="en-US" sz="1200" dirty="0">
                <a:latin typeface="Segoe UI Semibold" panose="020B0702040204020203" pitchFamily="34" charset="0"/>
                <a:cs typeface="Segoe UI Semibold" panose="020B0702040204020203" pitchFamily="34" charset="0"/>
              </a:rPr>
              <a:t>Flexible premium scheme</a:t>
            </a:r>
          </a:p>
          <a:p>
            <a:pPr marL="171450" indent="-171450">
              <a:lnSpc>
                <a:spcPct val="114000"/>
              </a:lnSpc>
              <a:buFont typeface="Arial" panose="020B0604020202020204" pitchFamily="34" charset="0"/>
              <a:buChar char="•"/>
            </a:pPr>
            <a:r>
              <a:rPr lang="en-US" sz="1200" dirty="0">
                <a:latin typeface="Segoe UI"/>
                <a:cs typeface="Segoe UI"/>
              </a:rPr>
              <a:t>Agreements about the contribution</a:t>
            </a:r>
          </a:p>
          <a:p>
            <a:pPr marL="171450" indent="-171450">
              <a:lnSpc>
                <a:spcPct val="114000"/>
              </a:lnSpc>
              <a:buFont typeface="Arial" panose="020B0604020202020204" pitchFamily="34" charset="0"/>
              <a:buChar char="•"/>
            </a:pPr>
            <a:r>
              <a:rPr lang="en-US" sz="1200" dirty="0">
                <a:latin typeface="Segoe UI"/>
                <a:cs typeface="Segoe UI"/>
              </a:rPr>
              <a:t>You build up capital with the contribution</a:t>
            </a:r>
          </a:p>
          <a:p>
            <a:pPr marL="171450" indent="-171450">
              <a:lnSpc>
                <a:spcPct val="114000"/>
              </a:lnSpc>
              <a:buFont typeface="Arial" panose="020B0604020202020204" pitchFamily="34" charset="0"/>
              <a:buChar char="•"/>
            </a:pPr>
            <a:r>
              <a:rPr lang="en-US" sz="1200" dirty="0">
                <a:latin typeface="Segoe UI"/>
                <a:cs typeface="Segoe UI"/>
              </a:rPr>
              <a:t>The capital grows through the return on the investments (which can also be negative)</a:t>
            </a:r>
          </a:p>
          <a:p>
            <a:pPr marL="171450" indent="-171450">
              <a:lnSpc>
                <a:spcPct val="114000"/>
              </a:lnSpc>
              <a:buFont typeface="Arial" panose="020B0604020202020204" pitchFamily="34" charset="0"/>
              <a:buChar char="•"/>
            </a:pPr>
            <a:r>
              <a:rPr lang="en-US" sz="1200" dirty="0">
                <a:latin typeface="Segoe UI"/>
                <a:cs typeface="Segoe UI"/>
              </a:rPr>
              <a:t>The capital provides a pension</a:t>
            </a:r>
          </a:p>
          <a:p>
            <a:pPr>
              <a:lnSpc>
                <a:spcPct val="114000"/>
              </a:lnSpc>
            </a:pPr>
            <a:endParaRPr lang="en-US" sz="1200" dirty="0">
              <a:latin typeface="Segoe UI"/>
              <a:cs typeface="Segoe UI"/>
            </a:endParaRPr>
          </a:p>
          <a:p>
            <a:pPr marL="171450" indent="-171450">
              <a:lnSpc>
                <a:spcPct val="114000"/>
              </a:lnSpc>
              <a:buFont typeface="Arial" panose="020B0604020202020204" pitchFamily="34" charset="0"/>
              <a:buChar char="•"/>
            </a:pPr>
            <a:r>
              <a:rPr lang="en-US" sz="1200" dirty="0">
                <a:latin typeface="Segoe UI"/>
                <a:cs typeface="Segoe UI"/>
              </a:rPr>
              <a:t>Risks are borne collectively (death, incapacity for work)</a:t>
            </a:r>
          </a:p>
          <a:p>
            <a:pPr marL="171450" indent="-171450">
              <a:lnSpc>
                <a:spcPct val="114000"/>
              </a:lnSpc>
              <a:buFont typeface="Arial" panose="020B0604020202020204" pitchFamily="34" charset="0"/>
              <a:buChar char="•"/>
            </a:pPr>
            <a:r>
              <a:rPr lang="en-US" sz="1200" dirty="0">
                <a:latin typeface="Segoe UI"/>
                <a:cs typeface="Segoe UI"/>
              </a:rPr>
              <a:t>The money is invested for you with a mix that suits your age</a:t>
            </a:r>
          </a:p>
          <a:p>
            <a:pPr>
              <a:lnSpc>
                <a:spcPct val="114000"/>
              </a:lnSpc>
            </a:pPr>
            <a:endParaRPr lang="en-US" sz="1200" dirty="0">
              <a:latin typeface="Segoe UI"/>
              <a:cs typeface="Segoe UI"/>
            </a:endParaRPr>
          </a:p>
          <a:p>
            <a:pPr marL="171450" indent="-171450">
              <a:lnSpc>
                <a:spcPct val="114000"/>
              </a:lnSpc>
              <a:buFont typeface="Arial" panose="020B0604020202020204" pitchFamily="34" charset="0"/>
              <a:buChar char="•"/>
            </a:pPr>
            <a:r>
              <a:rPr lang="en-US" sz="1200" dirty="0">
                <a:latin typeface="Segoe UI"/>
                <a:cs typeface="Segoe UI"/>
              </a:rPr>
              <a:t>Once you retire, the money of everyone who receives a pension is invested as a whole</a:t>
            </a:r>
            <a:endParaRPr lang="nl-NL" sz="1200" dirty="0">
              <a:latin typeface="Segoe UI"/>
              <a:cs typeface="Segoe UI"/>
            </a:endParaRPr>
          </a:p>
        </p:txBody>
      </p:sp>
    </p:spTree>
    <p:extLst>
      <p:ext uri="{BB962C8B-B14F-4D97-AF65-F5344CB8AC3E}">
        <p14:creationId xmlns:p14="http://schemas.microsoft.com/office/powerpoint/2010/main" val="4428228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2BE6CC-1017-81EA-302B-C3C37A793626}"/>
            </a:ext>
          </a:extLst>
        </p:cNvPr>
        <p:cNvGrpSpPr/>
        <p:nvPr/>
      </p:nvGrpSpPr>
      <p:grpSpPr>
        <a:xfrm>
          <a:off x="0" y="0"/>
          <a:ext cx="0" cy="0"/>
          <a:chOff x="0" y="0"/>
          <a:chExt cx="0" cy="0"/>
        </a:xfrm>
      </p:grpSpPr>
      <p:sp>
        <p:nvSpPr>
          <p:cNvPr id="9" name="Tijdelijke aanduiding voor dianummer 7">
            <a:extLst>
              <a:ext uri="{FF2B5EF4-FFF2-40B4-BE49-F238E27FC236}">
                <a16:creationId xmlns:a16="http://schemas.microsoft.com/office/drawing/2014/main" id="{E2E4A409-5C79-DFCB-9C69-1F3CF4584638}"/>
              </a:ext>
            </a:extLst>
          </p:cNvPr>
          <p:cNvSpPr>
            <a:spLocks noGrp="1"/>
          </p:cNvSpPr>
          <p:nvPr>
            <p:ph type="sldNum" sz="quarter" idx="4"/>
          </p:nvPr>
        </p:nvSpPr>
        <p:spPr/>
        <p:txBody>
          <a:bodyPr rtlCol="0"/>
          <a:lstStyle/>
          <a:p>
            <a:pPr rtl="0"/>
            <a:fld id="{590024A9-0184-448B-881E-CC722A916CB1}" type="slidenum">
              <a:rPr lang="nl-NL" smtClean="0"/>
              <a:pPr rtl="0"/>
              <a:t>11</a:t>
            </a:fld>
            <a:endParaRPr lang="nl-NL"/>
          </a:p>
        </p:txBody>
      </p:sp>
      <p:sp>
        <p:nvSpPr>
          <p:cNvPr id="4" name="Tijdelijke aanduiding voor inhoud 3">
            <a:extLst>
              <a:ext uri="{FF2B5EF4-FFF2-40B4-BE49-F238E27FC236}">
                <a16:creationId xmlns:a16="http://schemas.microsoft.com/office/drawing/2014/main" id="{3EF2174D-C53D-9FF3-211C-7ED0588F3BDA}"/>
              </a:ext>
            </a:extLst>
          </p:cNvPr>
          <p:cNvSpPr>
            <a:spLocks noGrp="1"/>
          </p:cNvSpPr>
          <p:nvPr>
            <p:ph sz="half" idx="4294967295"/>
          </p:nvPr>
        </p:nvSpPr>
        <p:spPr>
          <a:xfrm>
            <a:off x="489807" y="1635646"/>
            <a:ext cx="3703638" cy="3024336"/>
          </a:xfrm>
        </p:spPr>
        <p:txBody>
          <a:bodyPr rtlCol="0">
            <a:normAutofit/>
          </a:bodyPr>
          <a:lstStyle/>
          <a:p>
            <a:pPr rtl="0"/>
            <a:endParaRPr lang="nl-NL"/>
          </a:p>
          <a:p>
            <a:pPr marL="0" lvl="1" indent="0">
              <a:buNone/>
            </a:pPr>
            <a:r>
              <a:rPr lang="nl-NL"/>
              <a:t>  </a:t>
            </a:r>
          </a:p>
          <a:p>
            <a:pPr rtl="0"/>
            <a:endParaRPr lang="nl-NL"/>
          </a:p>
        </p:txBody>
      </p:sp>
      <p:sp>
        <p:nvSpPr>
          <p:cNvPr id="6" name="Tijdelijke aanduiding voor inhoud 5">
            <a:extLst>
              <a:ext uri="{FF2B5EF4-FFF2-40B4-BE49-F238E27FC236}">
                <a16:creationId xmlns:a16="http://schemas.microsoft.com/office/drawing/2014/main" id="{C5AEE111-D4CA-A518-5D25-7531F25764CC}"/>
              </a:ext>
            </a:extLst>
          </p:cNvPr>
          <p:cNvSpPr>
            <a:spLocks noGrp="1"/>
          </p:cNvSpPr>
          <p:nvPr>
            <p:ph sz="quarter" idx="4294967295"/>
          </p:nvPr>
        </p:nvSpPr>
        <p:spPr>
          <a:xfrm>
            <a:off x="489807" y="1419622"/>
            <a:ext cx="8089949" cy="3150129"/>
          </a:xfrm>
        </p:spPr>
        <p:txBody>
          <a:bodyPr vert="horz" lIns="0" tIns="0" rIns="0" bIns="0" rtlCol="0" anchor="t">
            <a:normAutofit fontScale="85000" lnSpcReduction="20000"/>
          </a:bodyPr>
          <a:lstStyle/>
          <a:p>
            <a:r>
              <a:rPr lang="en-US" dirty="0"/>
              <a:t>1.The moment your pension commences     Choice remains unchanged (no later than age 67)</a:t>
            </a:r>
          </a:p>
          <a:p>
            <a:r>
              <a:rPr lang="en-US" dirty="0"/>
              <a:t>2.High-low pension or not  				   Choice remains unchanged</a:t>
            </a:r>
          </a:p>
          <a:p>
            <a:r>
              <a:rPr lang="en-US" dirty="0"/>
              <a:t>3.New      				          Investment method</a:t>
            </a:r>
          </a:p>
          <a:p>
            <a:endParaRPr lang="en-US" dirty="0"/>
          </a:p>
          <a:p>
            <a:r>
              <a:rPr lang="en-US" dirty="0"/>
              <a:t>You can (as long as you are not yet receiving a pension) take more or less risk than the pension fund does for you by default (appropriate to your age).</a:t>
            </a:r>
          </a:p>
          <a:p>
            <a:endParaRPr lang="en-US" dirty="0"/>
          </a:p>
          <a:p>
            <a:r>
              <a:rPr lang="en-US" dirty="0"/>
              <a:t>4.New:                                                              	Fixed or variable </a:t>
            </a:r>
            <a:r>
              <a:rPr lang="en-US" dirty="0" err="1"/>
              <a:t>pensionFixed</a:t>
            </a:r>
            <a:r>
              <a:rPr lang="en-US" dirty="0"/>
              <a:t> pension: certainty   									about the amount, no adjustment to price increases.</a:t>
            </a:r>
          </a:p>
          <a:p>
            <a:endParaRPr lang="en-US" dirty="0"/>
          </a:p>
          <a:p>
            <a:r>
              <a:rPr lang="en-US" dirty="0"/>
              <a:t>Variable pension: no certainty about the amount, but the prospect of adjustment to prices.</a:t>
            </a:r>
            <a:endParaRPr lang="nl-NL" dirty="0"/>
          </a:p>
        </p:txBody>
      </p:sp>
      <p:sp>
        <p:nvSpPr>
          <p:cNvPr id="3" name="Tekstvak 2">
            <a:extLst>
              <a:ext uri="{FF2B5EF4-FFF2-40B4-BE49-F238E27FC236}">
                <a16:creationId xmlns:a16="http://schemas.microsoft.com/office/drawing/2014/main" id="{C6F446B7-4076-B7B5-E8CE-282944EA181E}"/>
              </a:ext>
            </a:extLst>
          </p:cNvPr>
          <p:cNvSpPr txBox="1"/>
          <p:nvPr/>
        </p:nvSpPr>
        <p:spPr>
          <a:xfrm>
            <a:off x="395207" y="927907"/>
            <a:ext cx="4572000" cy="430887"/>
          </a:xfrm>
          <a:prstGeom prst="rect">
            <a:avLst/>
          </a:prstGeom>
          <a:noFill/>
        </p:spPr>
        <p:txBody>
          <a:bodyPr wrap="square">
            <a:spAutoFit/>
          </a:bodyPr>
          <a:lstStyle/>
          <a:p>
            <a:r>
              <a:rPr lang="nl-NL" sz="2200" dirty="0" err="1">
                <a:solidFill>
                  <a:srgbClr val="005D76"/>
                </a:solidFill>
                <a:latin typeface="Segoe UI Semibold" panose="020B0702040204020203" pitchFamily="34" charset="0"/>
                <a:cs typeface="Segoe UI Semibold" panose="020B0702040204020203" pitchFamily="34" charset="0"/>
              </a:rPr>
              <a:t>Choices</a:t>
            </a:r>
            <a:endParaRPr lang="en-US" sz="2200" dirty="0">
              <a:solidFill>
                <a:srgbClr val="005D76"/>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2679185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a:extLst>
            <a:ext uri="{FF2B5EF4-FFF2-40B4-BE49-F238E27FC236}">
              <a16:creationId xmlns:a16="http://schemas.microsoft.com/office/drawing/2014/main" id="{FA299E06-2964-3D7D-0C54-149E4E83D18D}"/>
            </a:ext>
          </a:extLst>
        </p:cNvPr>
        <p:cNvGrpSpPr/>
        <p:nvPr/>
      </p:nvGrpSpPr>
      <p:grpSpPr>
        <a:xfrm>
          <a:off x="0" y="0"/>
          <a:ext cx="0" cy="0"/>
          <a:chOff x="0" y="0"/>
          <a:chExt cx="0" cy="0"/>
        </a:xfrm>
      </p:grpSpPr>
      <p:sp>
        <p:nvSpPr>
          <p:cNvPr id="9" name="Tijdelijke aanduiding voor dianummer 7">
            <a:extLst>
              <a:ext uri="{FF2B5EF4-FFF2-40B4-BE49-F238E27FC236}">
                <a16:creationId xmlns:a16="http://schemas.microsoft.com/office/drawing/2014/main" id="{130E604A-9B75-E58F-4145-F1AD2B028AF7}"/>
              </a:ext>
            </a:extLst>
          </p:cNvPr>
          <p:cNvSpPr>
            <a:spLocks noGrp="1"/>
          </p:cNvSpPr>
          <p:nvPr>
            <p:ph type="sldNum" sz="quarter" idx="4"/>
          </p:nvPr>
        </p:nvSpPr>
        <p:spPr/>
        <p:txBody>
          <a:bodyPr rtlCol="0"/>
          <a:lstStyle/>
          <a:p>
            <a:pPr rtl="0"/>
            <a:fld id="{590024A9-0184-448B-881E-CC722A916CB1}" type="slidenum">
              <a:rPr lang="nl-NL" smtClean="0"/>
              <a:pPr rtl="0"/>
              <a:t>12</a:t>
            </a:fld>
            <a:endParaRPr lang="nl-NL"/>
          </a:p>
        </p:txBody>
      </p:sp>
      <p:sp>
        <p:nvSpPr>
          <p:cNvPr id="6" name="Tijdelijke aanduiding voor inhoud 5">
            <a:extLst>
              <a:ext uri="{FF2B5EF4-FFF2-40B4-BE49-F238E27FC236}">
                <a16:creationId xmlns:a16="http://schemas.microsoft.com/office/drawing/2014/main" id="{85BBCC2F-1F6E-4A6F-B81B-D27C9AC06ACC}"/>
              </a:ext>
            </a:extLst>
          </p:cNvPr>
          <p:cNvSpPr>
            <a:spLocks noGrp="1"/>
          </p:cNvSpPr>
          <p:nvPr>
            <p:ph type="body" sz="quarter" idx="11"/>
          </p:nvPr>
        </p:nvSpPr>
        <p:spPr>
          <a:xfrm>
            <a:off x="579982" y="944227"/>
            <a:ext cx="7984035" cy="3141600"/>
          </a:xfrm>
        </p:spPr>
        <p:txBody>
          <a:bodyPr vert="horz" lIns="0" tIns="0" rIns="0" bIns="0" rtlCol="0" anchor="t">
            <a:normAutofit/>
          </a:bodyPr>
          <a:lstStyle/>
          <a:p>
            <a:r>
              <a:rPr lang="en-US" sz="2200" dirty="0">
                <a:solidFill>
                  <a:srgbClr val="005D76"/>
                </a:solidFill>
                <a:latin typeface="Segoe UI Semibold" panose="020B0702040204020203" pitchFamily="34" charset="0"/>
                <a:cs typeface="Segoe UI Semibold" panose="020B0702040204020203" pitchFamily="34" charset="0"/>
              </a:rPr>
              <a:t>Fixed or variable pension</a:t>
            </a:r>
          </a:p>
          <a:p>
            <a:r>
              <a:rPr lang="en-US" sz="1400" dirty="0"/>
              <a:t>When you start your pension, you can choose between:</a:t>
            </a:r>
          </a:p>
          <a:p>
            <a:pPr marL="285750" indent="-285750">
              <a:buFont typeface="Arial" panose="020B0604020202020204" pitchFamily="34" charset="0"/>
              <a:buChar char="•"/>
            </a:pPr>
            <a:r>
              <a:rPr lang="en-US" sz="1400" dirty="0"/>
              <a:t>Variable: via the Witteveen+Bos Pension Fund</a:t>
            </a:r>
          </a:p>
          <a:p>
            <a:pPr marL="285750" indent="-285750">
              <a:buFont typeface="Arial" panose="020B0604020202020204" pitchFamily="34" charset="0"/>
              <a:buChar char="•"/>
            </a:pPr>
            <a:r>
              <a:rPr lang="en-US" sz="1400" dirty="0"/>
              <a:t>Fixed: via a provider of your choice</a:t>
            </a:r>
            <a:endParaRPr lang="nl-NL" sz="1400" dirty="0"/>
          </a:p>
        </p:txBody>
      </p:sp>
      <p:pic>
        <p:nvPicPr>
          <p:cNvPr id="4" name="Afbeelding 3">
            <a:extLst>
              <a:ext uri="{FF2B5EF4-FFF2-40B4-BE49-F238E27FC236}">
                <a16:creationId xmlns:a16="http://schemas.microsoft.com/office/drawing/2014/main" id="{CCFA0156-65AF-DBF2-4AD7-41F299B942F6}"/>
              </a:ext>
            </a:extLst>
          </p:cNvPr>
          <p:cNvPicPr>
            <a:picLocks noChangeAspect="1"/>
          </p:cNvPicPr>
          <p:nvPr/>
        </p:nvPicPr>
        <p:blipFill>
          <a:blip r:embed="rId4"/>
          <a:stretch>
            <a:fillRect/>
          </a:stretch>
        </p:blipFill>
        <p:spPr>
          <a:xfrm>
            <a:off x="7086491" y="2919620"/>
            <a:ext cx="1145487" cy="1561693"/>
          </a:xfrm>
          <a:prstGeom prst="rect">
            <a:avLst/>
          </a:prstGeom>
        </p:spPr>
      </p:pic>
    </p:spTree>
    <p:extLst>
      <p:ext uri="{BB962C8B-B14F-4D97-AF65-F5344CB8AC3E}">
        <p14:creationId xmlns:p14="http://schemas.microsoft.com/office/powerpoint/2010/main" val="3537148481"/>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F5F261-9C73-CDC3-90A5-6F1AD46378C2}"/>
            </a:ext>
          </a:extLst>
        </p:cNvPr>
        <p:cNvGrpSpPr/>
        <p:nvPr/>
      </p:nvGrpSpPr>
      <p:grpSpPr>
        <a:xfrm>
          <a:off x="0" y="0"/>
          <a:ext cx="0" cy="0"/>
          <a:chOff x="0" y="0"/>
          <a:chExt cx="0" cy="0"/>
        </a:xfrm>
      </p:grpSpPr>
      <p:sp>
        <p:nvSpPr>
          <p:cNvPr id="9" name="Tijdelijke aanduiding voor dianummer 7">
            <a:extLst>
              <a:ext uri="{FF2B5EF4-FFF2-40B4-BE49-F238E27FC236}">
                <a16:creationId xmlns:a16="http://schemas.microsoft.com/office/drawing/2014/main" id="{F12B983E-2B44-8434-5E71-D9AB747B7B86}"/>
              </a:ext>
            </a:extLst>
          </p:cNvPr>
          <p:cNvSpPr>
            <a:spLocks noGrp="1"/>
          </p:cNvSpPr>
          <p:nvPr>
            <p:ph type="sldNum" sz="quarter" idx="4"/>
          </p:nvPr>
        </p:nvSpPr>
        <p:spPr/>
        <p:txBody>
          <a:bodyPr rtlCol="0"/>
          <a:lstStyle/>
          <a:p>
            <a:pPr rtl="0"/>
            <a:fld id="{590024A9-0184-448B-881E-CC722A916CB1}" type="slidenum">
              <a:rPr lang="nl-NL" smtClean="0"/>
              <a:pPr rtl="0"/>
              <a:t>13</a:t>
            </a:fld>
            <a:endParaRPr lang="nl-NL"/>
          </a:p>
        </p:txBody>
      </p:sp>
      <p:sp>
        <p:nvSpPr>
          <p:cNvPr id="3" name="Tijdelijke aanduiding voor tekst 2">
            <a:extLst>
              <a:ext uri="{FF2B5EF4-FFF2-40B4-BE49-F238E27FC236}">
                <a16:creationId xmlns:a16="http://schemas.microsoft.com/office/drawing/2014/main" id="{B5C8604B-EF65-D10D-8D70-7DC888F632E9}"/>
              </a:ext>
            </a:extLst>
          </p:cNvPr>
          <p:cNvSpPr>
            <a:spLocks noGrp="1"/>
          </p:cNvSpPr>
          <p:nvPr>
            <p:ph type="body" sz="quarter" idx="11"/>
          </p:nvPr>
        </p:nvSpPr>
        <p:spPr>
          <a:xfrm>
            <a:off x="490076" y="845949"/>
            <a:ext cx="7847900" cy="1239314"/>
          </a:xfrm>
        </p:spPr>
        <p:txBody>
          <a:bodyPr rtlCol="0"/>
          <a:lstStyle/>
          <a:p>
            <a:r>
              <a:rPr lang="nl-NL" dirty="0" err="1">
                <a:latin typeface="Segoe UI Semibold" panose="020B0702040204020203" pitchFamily="34" charset="0"/>
                <a:cs typeface="Segoe UI Semibold" panose="020B0702040204020203" pitchFamily="34" charset="0"/>
              </a:rPr>
              <a:t>Current</a:t>
            </a:r>
            <a:r>
              <a:rPr lang="nl-NL" dirty="0">
                <a:latin typeface="Segoe UI Semibold" panose="020B0702040204020203" pitchFamily="34" charset="0"/>
                <a:cs typeface="Segoe UI Semibold" panose="020B0702040204020203" pitchFamily="34" charset="0"/>
              </a:rPr>
              <a:t> arrangement</a:t>
            </a:r>
          </a:p>
        </p:txBody>
      </p:sp>
      <p:sp>
        <p:nvSpPr>
          <p:cNvPr id="4" name="Tijdelijke aanduiding voor inhoud 3">
            <a:extLst>
              <a:ext uri="{FF2B5EF4-FFF2-40B4-BE49-F238E27FC236}">
                <a16:creationId xmlns:a16="http://schemas.microsoft.com/office/drawing/2014/main" id="{8497D347-E2BA-6A6B-37A4-E1D38206DE0C}"/>
              </a:ext>
            </a:extLst>
          </p:cNvPr>
          <p:cNvSpPr>
            <a:spLocks noGrp="1"/>
          </p:cNvSpPr>
          <p:nvPr>
            <p:ph sz="half" idx="4294967295"/>
          </p:nvPr>
        </p:nvSpPr>
        <p:spPr>
          <a:xfrm>
            <a:off x="489807" y="1286276"/>
            <a:ext cx="3908354" cy="3822175"/>
          </a:xfrm>
        </p:spPr>
        <p:txBody>
          <a:bodyPr vert="horz" lIns="0" tIns="0" rIns="0" bIns="0" rtlCol="0" anchor="t">
            <a:noAutofit/>
          </a:bodyPr>
          <a:lstStyle/>
          <a:p>
            <a:pPr>
              <a:lnSpc>
                <a:spcPct val="114000"/>
              </a:lnSpc>
            </a:pPr>
            <a:r>
              <a:rPr lang="en-US" sz="1200" dirty="0">
                <a:latin typeface="Segoe UI"/>
                <a:cs typeface="Segoe UI"/>
              </a:rPr>
              <a:t>You build up the benefit for your partner.</a:t>
            </a:r>
          </a:p>
          <a:p>
            <a:pPr marL="171450" indent="-171450">
              <a:lnSpc>
                <a:spcPct val="114000"/>
              </a:lnSpc>
              <a:buFont typeface="Arial" panose="020B0604020202020204" pitchFamily="34" charset="0"/>
              <a:buChar char="•"/>
            </a:pPr>
            <a:r>
              <a:rPr lang="en-US" sz="1200" dirty="0">
                <a:latin typeface="Segoe UI"/>
                <a:cs typeface="Segoe UI"/>
              </a:rPr>
              <a:t>What if you die while you are still working?</a:t>
            </a:r>
          </a:p>
          <a:p>
            <a:pPr marL="171450" indent="-171450">
              <a:lnSpc>
                <a:spcPct val="114000"/>
              </a:lnSpc>
              <a:buFont typeface="Arial" panose="020B0604020202020204" pitchFamily="34" charset="0"/>
              <a:buChar char="•"/>
            </a:pPr>
            <a:r>
              <a:rPr lang="en-US" sz="1200" dirty="0">
                <a:latin typeface="Segoe UI"/>
                <a:cs typeface="Segoe UI"/>
              </a:rPr>
              <a:t>70% of the pension you would have received if you had not died + an additional amount until you reach the state pension age</a:t>
            </a:r>
          </a:p>
          <a:p>
            <a:pPr marL="171450" indent="-171450">
              <a:lnSpc>
                <a:spcPct val="114000"/>
              </a:lnSpc>
              <a:buFont typeface="Arial" panose="020B0604020202020204" pitchFamily="34" charset="0"/>
              <a:buChar char="•"/>
            </a:pPr>
            <a:r>
              <a:rPr lang="en-US" sz="1200" dirty="0">
                <a:latin typeface="Segoe UI"/>
                <a:cs typeface="Segoe UI"/>
              </a:rPr>
              <a:t>Partially insured</a:t>
            </a:r>
          </a:p>
          <a:p>
            <a:pPr marL="171450" indent="-171450">
              <a:lnSpc>
                <a:spcPct val="114000"/>
              </a:lnSpc>
              <a:buFont typeface="Arial" panose="020B0604020202020204" pitchFamily="34" charset="0"/>
              <a:buChar char="•"/>
            </a:pPr>
            <a:endParaRPr lang="en-US" sz="1200" dirty="0">
              <a:latin typeface="Segoe UI"/>
              <a:cs typeface="Segoe UI"/>
            </a:endParaRPr>
          </a:p>
          <a:p>
            <a:pPr marL="171450" indent="-171450">
              <a:lnSpc>
                <a:spcPct val="114000"/>
              </a:lnSpc>
              <a:buFont typeface="Arial" panose="020B0604020202020204" pitchFamily="34" charset="0"/>
              <a:buChar char="•"/>
            </a:pPr>
            <a:r>
              <a:rPr lang="en-US" sz="1200" dirty="0">
                <a:latin typeface="Segoe UI"/>
                <a:cs typeface="Segoe UI"/>
              </a:rPr>
              <a:t>Once retired: 70% of your pension as standard</a:t>
            </a:r>
          </a:p>
          <a:p>
            <a:pPr marL="171450" indent="-171450">
              <a:lnSpc>
                <a:spcPct val="114000"/>
              </a:lnSpc>
              <a:buFont typeface="Arial" panose="020B0604020202020204" pitchFamily="34" charset="0"/>
              <a:buChar char="•"/>
            </a:pPr>
            <a:endParaRPr lang="en-US" sz="1200" dirty="0">
              <a:latin typeface="Segoe UI"/>
              <a:cs typeface="Segoe UI"/>
            </a:endParaRPr>
          </a:p>
          <a:p>
            <a:pPr marL="171450" indent="-171450">
              <a:lnSpc>
                <a:spcPct val="114000"/>
              </a:lnSpc>
              <a:buFont typeface="Arial" panose="020B0604020202020204" pitchFamily="34" charset="0"/>
              <a:buChar char="•"/>
            </a:pPr>
            <a:r>
              <a:rPr lang="en-US" sz="1200" dirty="0">
                <a:latin typeface="Segoe UI"/>
                <a:cs typeface="Segoe UI"/>
              </a:rPr>
              <a:t>Orphan's pension: 14% of the pension if you had not died (up to age 25)</a:t>
            </a:r>
          </a:p>
          <a:p>
            <a:pPr marL="171450" indent="-171450">
              <a:lnSpc>
                <a:spcPct val="114000"/>
              </a:lnSpc>
              <a:buFont typeface="Arial" panose="020B0604020202020204" pitchFamily="34" charset="0"/>
              <a:buChar char="•"/>
            </a:pPr>
            <a:endParaRPr lang="en-US" sz="1200" dirty="0">
              <a:latin typeface="Segoe UI"/>
              <a:cs typeface="Segoe UI"/>
            </a:endParaRPr>
          </a:p>
          <a:p>
            <a:pPr marL="171450" indent="-171450">
              <a:lnSpc>
                <a:spcPct val="114000"/>
              </a:lnSpc>
              <a:buFont typeface="Arial" panose="020B0604020202020204" pitchFamily="34" charset="0"/>
              <a:buChar char="•"/>
            </a:pPr>
            <a:r>
              <a:rPr lang="en-US" sz="1200" dirty="0">
                <a:latin typeface="Segoe UI"/>
                <a:cs typeface="Segoe UI"/>
              </a:rPr>
              <a:t>Leaving </a:t>
            </a:r>
            <a:r>
              <a:rPr lang="en-US" sz="1200" dirty="0" err="1">
                <a:latin typeface="Segoe UI"/>
                <a:cs typeface="Segoe UI"/>
              </a:rPr>
              <a:t>employment?Then</a:t>
            </a:r>
            <a:r>
              <a:rPr lang="en-US" sz="1200" dirty="0">
                <a:latin typeface="Segoe UI"/>
                <a:cs typeface="Segoe UI"/>
              </a:rPr>
              <a:t> the insurance will stop. The portion you have accrued will remain in place</a:t>
            </a:r>
            <a:endParaRPr lang="nl-NL" sz="1200" dirty="0"/>
          </a:p>
        </p:txBody>
      </p:sp>
      <p:sp>
        <p:nvSpPr>
          <p:cNvPr id="5" name="Tijdelijke aanduiding voor tekst 4">
            <a:extLst>
              <a:ext uri="{FF2B5EF4-FFF2-40B4-BE49-F238E27FC236}">
                <a16:creationId xmlns:a16="http://schemas.microsoft.com/office/drawing/2014/main" id="{74B3C4E1-CCAF-D7D8-4A1D-596FD337612B}"/>
              </a:ext>
            </a:extLst>
          </p:cNvPr>
          <p:cNvSpPr>
            <a:spLocks noGrp="1"/>
          </p:cNvSpPr>
          <p:nvPr>
            <p:ph type="body" sz="quarter" idx="4294967295"/>
          </p:nvPr>
        </p:nvSpPr>
        <p:spPr>
          <a:xfrm>
            <a:off x="4898143" y="807948"/>
            <a:ext cx="3702050" cy="712788"/>
          </a:xfrm>
        </p:spPr>
        <p:txBody>
          <a:bodyPr rtlCol="0"/>
          <a:lstStyle/>
          <a:p>
            <a:pPr rtl="0"/>
            <a:r>
              <a:rPr lang="nl-NL" dirty="0">
                <a:latin typeface="Segoe UI Semibold" panose="020B0702040204020203" pitchFamily="34" charset="0"/>
                <a:cs typeface="Segoe UI Semibold" panose="020B0702040204020203" pitchFamily="34" charset="0"/>
              </a:rPr>
              <a:t>New arrangement</a:t>
            </a:r>
          </a:p>
        </p:txBody>
      </p:sp>
      <p:sp>
        <p:nvSpPr>
          <p:cNvPr id="6" name="Tijdelijke aanduiding voor inhoud 5">
            <a:extLst>
              <a:ext uri="{FF2B5EF4-FFF2-40B4-BE49-F238E27FC236}">
                <a16:creationId xmlns:a16="http://schemas.microsoft.com/office/drawing/2014/main" id="{A044055C-60DB-3F4A-064E-B8B475855429}"/>
              </a:ext>
            </a:extLst>
          </p:cNvPr>
          <p:cNvSpPr>
            <a:spLocks noGrp="1"/>
          </p:cNvSpPr>
          <p:nvPr>
            <p:ph sz="quarter" idx="4294967295"/>
          </p:nvPr>
        </p:nvSpPr>
        <p:spPr>
          <a:xfrm>
            <a:off x="4898143" y="1286276"/>
            <a:ext cx="3852601" cy="3419345"/>
          </a:xfrm>
        </p:spPr>
        <p:txBody>
          <a:bodyPr vert="horz" lIns="0" tIns="0" rIns="0" bIns="0" rtlCol="0" anchor="t">
            <a:noAutofit/>
          </a:bodyPr>
          <a:lstStyle/>
          <a:p>
            <a:pPr>
              <a:lnSpc>
                <a:spcPct val="134000"/>
              </a:lnSpc>
            </a:pPr>
            <a:r>
              <a:rPr lang="en-US" sz="1200" dirty="0">
                <a:latin typeface="Segoe UI"/>
                <a:cs typeface="Segoe UI"/>
              </a:rPr>
              <a:t>A fully insured survivor's pension.</a:t>
            </a:r>
          </a:p>
          <a:p>
            <a:pPr marL="171450" indent="-171450">
              <a:lnSpc>
                <a:spcPct val="134000"/>
              </a:lnSpc>
              <a:buFont typeface="Arial" panose="020B0604020202020204" pitchFamily="34" charset="0"/>
              <a:buChar char="•"/>
            </a:pPr>
            <a:r>
              <a:rPr lang="en-US" sz="1200" dirty="0">
                <a:latin typeface="Segoe UI"/>
                <a:cs typeface="Segoe UI"/>
              </a:rPr>
              <a:t>If you die while still employed?</a:t>
            </a:r>
          </a:p>
          <a:p>
            <a:pPr marL="171450" indent="-171450">
              <a:lnSpc>
                <a:spcPct val="134000"/>
              </a:lnSpc>
              <a:buFont typeface="Arial" panose="020B0604020202020204" pitchFamily="34" charset="0"/>
              <a:buChar char="•"/>
            </a:pPr>
            <a:r>
              <a:rPr lang="en-US" sz="1200" dirty="0">
                <a:latin typeface="Segoe UI"/>
                <a:cs typeface="Segoe UI"/>
              </a:rPr>
              <a:t>28% of your final pensionable salary + a fixed amount (EUR 17,000) until you reach the state pension age</a:t>
            </a:r>
          </a:p>
          <a:p>
            <a:pPr marL="171450" indent="-171450">
              <a:lnSpc>
                <a:spcPct val="134000"/>
              </a:lnSpc>
              <a:buFont typeface="Arial" panose="020B0604020202020204" pitchFamily="34" charset="0"/>
              <a:buChar char="•"/>
            </a:pPr>
            <a:endParaRPr lang="en-US" sz="1200" dirty="0">
              <a:latin typeface="Segoe UI"/>
              <a:cs typeface="Segoe UI"/>
            </a:endParaRPr>
          </a:p>
          <a:p>
            <a:pPr marL="171450" indent="-171450">
              <a:lnSpc>
                <a:spcPct val="134000"/>
              </a:lnSpc>
              <a:buFont typeface="Arial" panose="020B0604020202020204" pitchFamily="34" charset="0"/>
              <a:buChar char="•"/>
            </a:pPr>
            <a:r>
              <a:rPr lang="en-US" sz="1200" dirty="0">
                <a:latin typeface="Segoe UI"/>
                <a:cs typeface="Segoe UI"/>
              </a:rPr>
              <a:t>Once you retire: 70% of your pension as standard</a:t>
            </a:r>
          </a:p>
          <a:p>
            <a:pPr marL="171450" indent="-171450">
              <a:lnSpc>
                <a:spcPct val="134000"/>
              </a:lnSpc>
              <a:buFont typeface="Arial" panose="020B0604020202020204" pitchFamily="34" charset="0"/>
              <a:buChar char="•"/>
            </a:pPr>
            <a:endParaRPr lang="en-US" sz="1200" dirty="0">
              <a:latin typeface="Segoe UI"/>
              <a:cs typeface="Segoe UI"/>
            </a:endParaRPr>
          </a:p>
          <a:p>
            <a:pPr marL="171450" indent="-171450">
              <a:lnSpc>
                <a:spcPct val="134000"/>
              </a:lnSpc>
              <a:buFont typeface="Arial" panose="020B0604020202020204" pitchFamily="34" charset="0"/>
              <a:buChar char="•"/>
            </a:pPr>
            <a:r>
              <a:rPr lang="en-US" sz="1200" dirty="0">
                <a:latin typeface="Segoe UI"/>
                <a:cs typeface="Segoe UI"/>
              </a:rPr>
              <a:t>Orphan's pension: 10% of last pensionable salary (up to age 25)</a:t>
            </a:r>
          </a:p>
          <a:p>
            <a:pPr marL="171450" indent="-171450">
              <a:lnSpc>
                <a:spcPct val="134000"/>
              </a:lnSpc>
              <a:buFont typeface="Arial" panose="020B0604020202020204" pitchFamily="34" charset="0"/>
              <a:buChar char="•"/>
            </a:pPr>
            <a:endParaRPr lang="en-US" sz="1200" dirty="0">
              <a:latin typeface="Segoe UI"/>
              <a:cs typeface="Segoe UI"/>
            </a:endParaRPr>
          </a:p>
          <a:p>
            <a:pPr marL="171450" indent="-171450">
              <a:lnSpc>
                <a:spcPct val="134000"/>
              </a:lnSpc>
              <a:buFont typeface="Arial" panose="020B0604020202020204" pitchFamily="34" charset="0"/>
              <a:buChar char="•"/>
            </a:pPr>
            <a:r>
              <a:rPr lang="en-US" sz="1200" dirty="0">
                <a:latin typeface="Segoe UI"/>
                <a:cs typeface="Segoe UI"/>
              </a:rPr>
              <a:t>Leaving </a:t>
            </a:r>
            <a:r>
              <a:rPr lang="en-US" sz="1200" dirty="0" err="1">
                <a:latin typeface="Segoe UI"/>
                <a:cs typeface="Segoe UI"/>
              </a:rPr>
              <a:t>employment?The</a:t>
            </a:r>
            <a:r>
              <a:rPr lang="en-US" sz="1200" dirty="0">
                <a:latin typeface="Segoe UI"/>
                <a:cs typeface="Segoe UI"/>
              </a:rPr>
              <a:t> insurance will continue for 3 months. After that, you can continue to be insured. You pay the premium yourself (from the capital you have accumulated)</a:t>
            </a:r>
            <a:endParaRPr lang="nl-NL" sz="1200" dirty="0">
              <a:latin typeface="Segoe UI"/>
              <a:cs typeface="Segoe UI"/>
            </a:endParaRPr>
          </a:p>
          <a:p>
            <a:endParaRPr lang="nl-NL" dirty="0"/>
          </a:p>
          <a:p>
            <a:endParaRPr lang="nl-NL" dirty="0"/>
          </a:p>
        </p:txBody>
      </p:sp>
    </p:spTree>
    <p:extLst>
      <p:ext uri="{BB962C8B-B14F-4D97-AF65-F5344CB8AC3E}">
        <p14:creationId xmlns:p14="http://schemas.microsoft.com/office/powerpoint/2010/main" val="25976276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F91EB-9EA2-759F-EFD9-B463A0A4B1A1}"/>
            </a:ext>
          </a:extLst>
        </p:cNvPr>
        <p:cNvGrpSpPr/>
        <p:nvPr/>
      </p:nvGrpSpPr>
      <p:grpSpPr>
        <a:xfrm>
          <a:off x="0" y="0"/>
          <a:ext cx="0" cy="0"/>
          <a:chOff x="0" y="0"/>
          <a:chExt cx="0" cy="0"/>
        </a:xfrm>
      </p:grpSpPr>
      <p:sp>
        <p:nvSpPr>
          <p:cNvPr id="9" name="Tijdelijke aanduiding voor dianummer 7">
            <a:extLst>
              <a:ext uri="{FF2B5EF4-FFF2-40B4-BE49-F238E27FC236}">
                <a16:creationId xmlns:a16="http://schemas.microsoft.com/office/drawing/2014/main" id="{6E263AF3-88B2-3775-A462-612E8BF87F39}"/>
              </a:ext>
            </a:extLst>
          </p:cNvPr>
          <p:cNvSpPr>
            <a:spLocks noGrp="1"/>
          </p:cNvSpPr>
          <p:nvPr>
            <p:ph type="sldNum" sz="quarter" idx="4"/>
          </p:nvPr>
        </p:nvSpPr>
        <p:spPr/>
        <p:txBody>
          <a:bodyPr rtlCol="0"/>
          <a:lstStyle/>
          <a:p>
            <a:pPr rtl="0"/>
            <a:fld id="{590024A9-0184-448B-881E-CC722A916CB1}" type="slidenum">
              <a:rPr lang="nl-NL" smtClean="0"/>
              <a:pPr rtl="0"/>
              <a:t>14</a:t>
            </a:fld>
            <a:endParaRPr lang="nl-NL"/>
          </a:p>
        </p:txBody>
      </p:sp>
      <p:sp>
        <p:nvSpPr>
          <p:cNvPr id="3" name="Tijdelijke aanduiding voor tekst 2">
            <a:extLst>
              <a:ext uri="{FF2B5EF4-FFF2-40B4-BE49-F238E27FC236}">
                <a16:creationId xmlns:a16="http://schemas.microsoft.com/office/drawing/2014/main" id="{B2C94E20-BBAD-AFCE-C00E-5DA0E0A82490}"/>
              </a:ext>
            </a:extLst>
          </p:cNvPr>
          <p:cNvSpPr>
            <a:spLocks noGrp="1"/>
          </p:cNvSpPr>
          <p:nvPr>
            <p:ph type="body" sz="quarter" idx="11"/>
          </p:nvPr>
        </p:nvSpPr>
        <p:spPr>
          <a:xfrm>
            <a:off x="514499" y="908312"/>
            <a:ext cx="7847900" cy="604526"/>
          </a:xfrm>
        </p:spPr>
        <p:txBody>
          <a:bodyPr vert="horz" lIns="0" tIns="0" rIns="0" bIns="0" rtlCol="0" anchor="t">
            <a:noAutofit/>
          </a:bodyPr>
          <a:lstStyle/>
          <a:p>
            <a:r>
              <a:rPr lang="en-US" sz="2000" dirty="0">
                <a:latin typeface="Segoe UI Semibold" panose="020B0702040204020203" pitchFamily="34" charset="0"/>
                <a:cs typeface="Segoe UI Semibold" panose="020B0702040204020203" pitchFamily="34" charset="0"/>
              </a:rPr>
              <a:t>All payments from the W+B Pension Fund will soon be ‘variable’.</a:t>
            </a:r>
            <a:endParaRPr lang="nl-NL" sz="2000" dirty="0">
              <a:latin typeface="Segoe UI Semibold" panose="020B0702040204020203" pitchFamily="34" charset="0"/>
              <a:cs typeface="Segoe UI Semibold" panose="020B0702040204020203" pitchFamily="34" charset="0"/>
            </a:endParaRPr>
          </a:p>
        </p:txBody>
      </p:sp>
      <p:sp>
        <p:nvSpPr>
          <p:cNvPr id="4" name="Tijdelijke aanduiding voor inhoud 3">
            <a:extLst>
              <a:ext uri="{FF2B5EF4-FFF2-40B4-BE49-F238E27FC236}">
                <a16:creationId xmlns:a16="http://schemas.microsoft.com/office/drawing/2014/main" id="{03F66D81-29BB-5A66-15F9-2E6910BE9C73}"/>
              </a:ext>
            </a:extLst>
          </p:cNvPr>
          <p:cNvSpPr>
            <a:spLocks noGrp="1"/>
          </p:cNvSpPr>
          <p:nvPr>
            <p:ph sz="half" idx="4294967295"/>
          </p:nvPr>
        </p:nvSpPr>
        <p:spPr>
          <a:xfrm>
            <a:off x="489807" y="1428732"/>
            <a:ext cx="3703638" cy="3600400"/>
          </a:xfrm>
        </p:spPr>
        <p:txBody>
          <a:bodyPr rtlCol="0">
            <a:normAutofit/>
          </a:bodyPr>
          <a:lstStyle/>
          <a:p>
            <a:pPr rtl="0"/>
            <a:endParaRPr lang="nl-NL"/>
          </a:p>
          <a:p>
            <a:pPr rtl="0"/>
            <a:endParaRPr lang="nl-NL"/>
          </a:p>
        </p:txBody>
      </p:sp>
      <p:sp>
        <p:nvSpPr>
          <p:cNvPr id="2" name="Tijdelijke aanduiding voor inhoud 3">
            <a:extLst>
              <a:ext uri="{FF2B5EF4-FFF2-40B4-BE49-F238E27FC236}">
                <a16:creationId xmlns:a16="http://schemas.microsoft.com/office/drawing/2014/main" id="{42BA8040-1F07-196B-FF5D-1FA49C8011A7}"/>
              </a:ext>
            </a:extLst>
          </p:cNvPr>
          <p:cNvSpPr txBox="1">
            <a:spLocks/>
          </p:cNvSpPr>
          <p:nvPr/>
        </p:nvSpPr>
        <p:spPr>
          <a:xfrm>
            <a:off x="514499" y="1527969"/>
            <a:ext cx="7453888" cy="3600400"/>
          </a:xfrm>
          <a:prstGeom prst="rect">
            <a:avLst/>
          </a:prstGeom>
        </p:spPr>
        <p:txBody>
          <a:bodyPr vert="horz" lIns="0" tIns="0" rIns="0" bIns="0" rtlCol="0" anchor="t">
            <a:normAutofit/>
          </a:bodyPr>
          <a:lstStyle>
            <a:lvl1pPr marL="0" indent="0" algn="l" defTabSz="457200" rtl="0" eaLnBrk="1" latinLnBrk="0" hangingPunct="1">
              <a:lnSpc>
                <a:spcPct val="150000"/>
              </a:lnSpc>
              <a:spcBef>
                <a:spcPts val="0"/>
              </a:spcBef>
              <a:buFont typeface="Arial" pitchFamily="34" charset="0"/>
              <a:buNone/>
              <a:defRPr lang="nl-NL" sz="1600" kern="1200" dirty="0" smtClean="0">
                <a:solidFill>
                  <a:srgbClr val="184350"/>
                </a:solidFill>
                <a:latin typeface="Segoe UI" pitchFamily="34" charset="0"/>
                <a:ea typeface="Segoe UI" pitchFamily="34" charset="0"/>
                <a:cs typeface="Segoe UI" pitchFamily="34" charset="0"/>
              </a:defRPr>
            </a:lvl1pPr>
            <a:lvl2pPr marL="228600" indent="-228600" algn="l" defTabSz="457200" rtl="0" eaLnBrk="1" latinLnBrk="0" hangingPunct="1">
              <a:lnSpc>
                <a:spcPct val="150000"/>
              </a:lnSpc>
              <a:spcBef>
                <a:spcPts val="0"/>
              </a:spcBef>
              <a:buFont typeface="Segoe UI Semibold" pitchFamily="34" charset="0"/>
              <a:buChar char="˗"/>
              <a:defRPr lang="nl-NL" sz="1600" kern="1200" dirty="0" smtClean="0">
                <a:solidFill>
                  <a:srgbClr val="184350"/>
                </a:solidFill>
                <a:latin typeface="Segoe UI" pitchFamily="34" charset="0"/>
                <a:ea typeface="Segoe UI" pitchFamily="34" charset="0"/>
                <a:cs typeface="Segoe UI" pitchFamily="34" charset="0"/>
              </a:defRPr>
            </a:lvl2pPr>
            <a:lvl3pPr marL="479425" indent="-242888" algn="l" defTabSz="457200" rtl="0" eaLnBrk="1" latinLnBrk="0" hangingPunct="1">
              <a:lnSpc>
                <a:spcPct val="150000"/>
              </a:lnSpc>
              <a:spcBef>
                <a:spcPts val="0"/>
              </a:spcBef>
              <a:buFont typeface="Segoe UI Semibold" pitchFamily="34" charset="0"/>
              <a:buChar char="·"/>
              <a:defRPr lang="nl-NL" sz="1600" kern="1200" dirty="0" smtClean="0">
                <a:solidFill>
                  <a:srgbClr val="184350"/>
                </a:solidFill>
                <a:latin typeface="Segoe UI" pitchFamily="34" charset="0"/>
                <a:ea typeface="Segoe UI" pitchFamily="34" charset="0"/>
                <a:cs typeface="Segoe UI" pitchFamily="34" charset="0"/>
              </a:defRPr>
            </a:lvl3pPr>
            <a:lvl4pPr marL="701675" indent="-228600" algn="l" defTabSz="457200" rtl="0" eaLnBrk="1" latinLnBrk="0" hangingPunct="1">
              <a:lnSpc>
                <a:spcPct val="150000"/>
              </a:lnSpc>
              <a:spcBef>
                <a:spcPts val="0"/>
              </a:spcBef>
              <a:buFont typeface="Segoe UI Semibold" pitchFamily="34" charset="0"/>
              <a:buChar char="˗"/>
              <a:defRPr lang="nl-NL" sz="1600" kern="1200" dirty="0" smtClean="0">
                <a:solidFill>
                  <a:srgbClr val="184350"/>
                </a:solidFill>
                <a:latin typeface="Segoe UI" pitchFamily="34" charset="0"/>
                <a:ea typeface="Segoe UI" pitchFamily="34" charset="0"/>
                <a:cs typeface="Segoe UI" pitchFamily="34" charset="0"/>
              </a:defRPr>
            </a:lvl4pPr>
            <a:lvl5pPr marL="708025" indent="-234950" algn="l" defTabSz="457200" rtl="0" eaLnBrk="1" latinLnBrk="0" hangingPunct="1">
              <a:lnSpc>
                <a:spcPct val="150000"/>
              </a:lnSpc>
              <a:spcBef>
                <a:spcPts val="0"/>
              </a:spcBef>
              <a:buFont typeface="Segoe UI Semibold" pitchFamily="34" charset="0"/>
              <a:buChar char="˗"/>
              <a:defRPr lang="en-GB" sz="1600" kern="1200" dirty="0">
                <a:solidFill>
                  <a:srgbClr val="184350"/>
                </a:solidFill>
                <a:latin typeface="Segoe UI" pitchFamily="34" charset="0"/>
                <a:ea typeface="Segoe UI" pitchFamily="34" charset="0"/>
                <a:cs typeface="Segoe UI"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r>
              <a:rPr lang="en-US" sz="1400" dirty="0"/>
              <a:t>Everyone who receives benefits has pension capital (‘under the hood’)</a:t>
            </a:r>
          </a:p>
          <a:p>
            <a:pPr marL="285750" indent="-285750">
              <a:buFont typeface="Arial" panose="020B0604020202020204" pitchFamily="34" charset="0"/>
              <a:buChar char="•"/>
            </a:pPr>
            <a:r>
              <a:rPr lang="en-US" sz="1400" dirty="0"/>
              <a:t>This capital is invested collectively</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The amount of the benefit is determined each year</a:t>
            </a:r>
          </a:p>
          <a:p>
            <a:pPr marL="285750" indent="-285750">
              <a:buFont typeface="Arial" panose="020B0604020202020204" pitchFamily="34" charset="0"/>
              <a:buChar char="•"/>
            </a:pPr>
            <a:r>
              <a:rPr lang="en-US" sz="1400" dirty="0"/>
              <a:t>You will then receive information about </a:t>
            </a:r>
            <a:r>
              <a:rPr lang="en-US" sz="1400" u="sng" dirty="0"/>
              <a:t>the benefit</a:t>
            </a:r>
            <a:endParaRPr lang="en-US" sz="1400" dirty="0"/>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You will always receive a pension for as long as you live</a:t>
            </a:r>
          </a:p>
          <a:p>
            <a:endParaRPr lang="nl-NL" dirty="0"/>
          </a:p>
        </p:txBody>
      </p:sp>
    </p:spTree>
    <p:extLst>
      <p:ext uri="{BB962C8B-B14F-4D97-AF65-F5344CB8AC3E}">
        <p14:creationId xmlns:p14="http://schemas.microsoft.com/office/powerpoint/2010/main" val="37863390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22A80F-3A30-FBF2-8B3E-ECC26F14D567}"/>
              </a:ext>
            </a:extLst>
          </p:cNvPr>
          <p:cNvSpPr>
            <a:spLocks noGrp="1"/>
          </p:cNvSpPr>
          <p:nvPr>
            <p:ph type="title"/>
          </p:nvPr>
        </p:nvSpPr>
        <p:spPr/>
        <p:txBody>
          <a:bodyPr/>
          <a:lstStyle/>
          <a:p>
            <a:r>
              <a:rPr lang="en-US" dirty="0"/>
              <a:t>The benefits collective in brief</a:t>
            </a:r>
            <a:endParaRPr lang="nl-NL" dirty="0"/>
          </a:p>
        </p:txBody>
      </p:sp>
      <p:sp>
        <p:nvSpPr>
          <p:cNvPr id="3" name="Tijdelijke aanduiding voor dianummer 2">
            <a:extLst>
              <a:ext uri="{FF2B5EF4-FFF2-40B4-BE49-F238E27FC236}">
                <a16:creationId xmlns:a16="http://schemas.microsoft.com/office/drawing/2014/main" id="{C9A295BB-23E9-3EBD-23B4-93752FC1AA50}"/>
              </a:ext>
            </a:extLst>
          </p:cNvPr>
          <p:cNvSpPr>
            <a:spLocks noGrp="1"/>
          </p:cNvSpPr>
          <p:nvPr>
            <p:ph type="sldNum" sz="quarter" idx="4"/>
          </p:nvPr>
        </p:nvSpPr>
        <p:spPr/>
        <p:txBody>
          <a:bodyPr/>
          <a:lstStyle/>
          <a:p>
            <a:fld id="{44259A67-670E-4C64-97AA-2ABF111DB1CB}" type="slidenum">
              <a:rPr lang="en-GB" smtClean="0"/>
              <a:pPr/>
              <a:t>15</a:t>
            </a:fld>
            <a:endParaRPr lang="en-GB"/>
          </a:p>
        </p:txBody>
      </p:sp>
      <p:sp>
        <p:nvSpPr>
          <p:cNvPr id="4" name="Tijdelijke aanduiding voor tekst 3">
            <a:extLst>
              <a:ext uri="{FF2B5EF4-FFF2-40B4-BE49-F238E27FC236}">
                <a16:creationId xmlns:a16="http://schemas.microsoft.com/office/drawing/2014/main" id="{546E171B-B7A1-F52A-5476-E6EA58C6E366}"/>
              </a:ext>
            </a:extLst>
          </p:cNvPr>
          <p:cNvSpPr>
            <a:spLocks noGrp="1"/>
          </p:cNvSpPr>
          <p:nvPr>
            <p:ph type="body" sz="quarter" idx="10"/>
          </p:nvPr>
        </p:nvSpPr>
        <p:spPr>
          <a:xfrm>
            <a:off x="647700" y="1716088"/>
            <a:ext cx="7847901" cy="3160712"/>
          </a:xfrm>
        </p:spPr>
        <p:txBody>
          <a:bodyPr vert="horz" lIns="0" tIns="0" rIns="0" bIns="0" rtlCol="0" anchor="t">
            <a:noAutofit/>
          </a:bodyPr>
          <a:lstStyle/>
          <a:p>
            <a:pPr marL="0" indent="0">
              <a:buNone/>
            </a:pPr>
            <a:r>
              <a:rPr lang="nl-NL" sz="1400" dirty="0"/>
              <a:t>Benefit </a:t>
            </a:r>
            <a:r>
              <a:rPr lang="nl-NL" sz="1400" dirty="0" err="1"/>
              <a:t>collective</a:t>
            </a:r>
            <a:endParaRPr lang="nl-NL" sz="1400" dirty="0"/>
          </a:p>
          <a:p>
            <a:pPr>
              <a:lnSpc>
                <a:spcPct val="100000"/>
              </a:lnSpc>
            </a:pPr>
            <a:r>
              <a:rPr lang="en-US" sz="1300" dirty="0">
                <a:latin typeface="Segoe UI"/>
                <a:cs typeface="Segoe UI"/>
              </a:rPr>
              <a:t>The benefit collective contains the money for the pensions of everyone who receives a pension</a:t>
            </a:r>
          </a:p>
          <a:p>
            <a:pPr>
              <a:lnSpc>
                <a:spcPct val="100000"/>
              </a:lnSpc>
            </a:pPr>
            <a:r>
              <a:rPr lang="en-US" sz="1300" dirty="0">
                <a:latin typeface="Segoe UI"/>
                <a:cs typeface="Segoe UI"/>
              </a:rPr>
              <a:t>Everyone in the collective shares the risks and consequences of changes in life expectancy with each other</a:t>
            </a:r>
          </a:p>
          <a:p>
            <a:pPr>
              <a:lnSpc>
                <a:spcPct val="100000"/>
              </a:lnSpc>
            </a:pPr>
            <a:r>
              <a:rPr lang="en-US" sz="1300" dirty="0">
                <a:latin typeface="Segoe UI"/>
                <a:cs typeface="Segoe UI"/>
              </a:rPr>
              <a:t>The pension fund invests the money in the collective</a:t>
            </a:r>
          </a:p>
          <a:p>
            <a:pPr>
              <a:lnSpc>
                <a:spcPct val="100000"/>
              </a:lnSpc>
            </a:pPr>
            <a:r>
              <a:rPr lang="en-US" sz="1300" dirty="0">
                <a:latin typeface="Segoe UI"/>
                <a:cs typeface="Segoe UI"/>
              </a:rPr>
              <a:t>Key features</a:t>
            </a:r>
          </a:p>
          <a:p>
            <a:pPr marL="631825" lvl="1" indent="-285750">
              <a:lnSpc>
                <a:spcPct val="104000"/>
              </a:lnSpc>
              <a:buFont typeface="Arial" panose="020B0604020202020204" pitchFamily="34" charset="0"/>
              <a:buChar char="•"/>
            </a:pPr>
            <a:endParaRPr lang="nl-NL" sz="1300" dirty="0">
              <a:cs typeface="Segoe UI"/>
            </a:endParaRPr>
          </a:p>
          <a:p>
            <a:pPr marL="0" indent="0">
              <a:buNone/>
            </a:pPr>
            <a:r>
              <a:rPr lang="nl-NL" sz="1400" dirty="0" err="1"/>
              <a:t>Key</a:t>
            </a:r>
            <a:r>
              <a:rPr lang="nl-NL" sz="1400" dirty="0"/>
              <a:t> features</a:t>
            </a:r>
          </a:p>
          <a:p>
            <a:r>
              <a:rPr lang="nl-NL" sz="1300" strike="dblStrike" dirty="0" err="1">
                <a:latin typeface="Segoe UI"/>
                <a:cs typeface="Segoe UI"/>
              </a:rPr>
              <a:t>From</a:t>
            </a:r>
            <a:r>
              <a:rPr lang="nl-NL" sz="1300" strike="dblStrike" dirty="0">
                <a:latin typeface="Segoe UI"/>
                <a:cs typeface="Segoe UI"/>
              </a:rPr>
              <a:t> </a:t>
            </a:r>
            <a:r>
              <a:rPr lang="nl-NL" sz="1300" strike="dblStrike" dirty="0" err="1">
                <a:latin typeface="Segoe UI"/>
                <a:cs typeface="Segoe UI"/>
              </a:rPr>
              <a:t>the</a:t>
            </a:r>
            <a:r>
              <a:rPr lang="nl-NL" sz="1300" strike="dblStrike" dirty="0">
                <a:latin typeface="Segoe UI"/>
                <a:cs typeface="Segoe UI"/>
              </a:rPr>
              <a:t> </a:t>
            </a:r>
            <a:r>
              <a:rPr lang="nl-NL" sz="1300" strike="dblStrike" dirty="0" err="1">
                <a:latin typeface="Segoe UI"/>
                <a:cs typeface="Segoe UI"/>
              </a:rPr>
              <a:t>age</a:t>
            </a:r>
            <a:r>
              <a:rPr lang="nl-NL" sz="1300" strike="dblStrike" dirty="0">
                <a:latin typeface="Segoe UI"/>
                <a:cs typeface="Segoe UI"/>
              </a:rPr>
              <a:t> of 57 </a:t>
            </a:r>
            <a:r>
              <a:rPr lang="nl-NL" sz="1300" strike="dblStrike" dirty="0" err="1">
                <a:latin typeface="Segoe UI"/>
                <a:cs typeface="Segoe UI"/>
              </a:rPr>
              <a:t>you</a:t>
            </a:r>
            <a:r>
              <a:rPr lang="nl-NL" sz="1300" strike="dblStrike" dirty="0">
                <a:latin typeface="Segoe UI"/>
                <a:cs typeface="Segoe UI"/>
              </a:rPr>
              <a:t> </a:t>
            </a:r>
            <a:r>
              <a:rPr lang="nl-NL" sz="1300" strike="dblStrike" dirty="0" err="1">
                <a:latin typeface="Segoe UI"/>
                <a:cs typeface="Segoe UI"/>
              </a:rPr>
              <a:t>gradually</a:t>
            </a:r>
            <a:r>
              <a:rPr lang="nl-NL" sz="1300" strike="dblStrike" dirty="0">
                <a:latin typeface="Segoe UI"/>
                <a:cs typeface="Segoe UI"/>
              </a:rPr>
              <a:t> </a:t>
            </a:r>
            <a:r>
              <a:rPr lang="nl-NL" sz="1300" strike="dblStrike" dirty="0" err="1">
                <a:latin typeface="Segoe UI"/>
                <a:cs typeface="Segoe UI"/>
              </a:rPr>
              <a:t>join</a:t>
            </a:r>
            <a:r>
              <a:rPr lang="nl-NL" sz="1300" strike="dblStrike" dirty="0">
                <a:latin typeface="Segoe UI"/>
                <a:cs typeface="Segoe UI"/>
              </a:rPr>
              <a:t> </a:t>
            </a:r>
            <a:r>
              <a:rPr lang="nl-NL" sz="1300" strike="dblStrike" dirty="0" err="1">
                <a:latin typeface="Segoe UI"/>
                <a:cs typeface="Segoe UI"/>
              </a:rPr>
              <a:t>the</a:t>
            </a:r>
            <a:r>
              <a:rPr lang="nl-NL" sz="1300" strike="dblStrike" dirty="0">
                <a:latin typeface="Segoe UI"/>
                <a:cs typeface="Segoe UI"/>
              </a:rPr>
              <a:t> benefit </a:t>
            </a:r>
            <a:r>
              <a:rPr lang="nl-NL" sz="1300" strike="dblStrike" dirty="0" err="1">
                <a:latin typeface="Segoe UI"/>
                <a:cs typeface="Segoe UI"/>
              </a:rPr>
              <a:t>collective</a:t>
            </a:r>
            <a:endParaRPr lang="nl-NL" sz="1300" strike="dblStrike" dirty="0">
              <a:latin typeface="Segoe UI"/>
              <a:cs typeface="Segoe UI"/>
            </a:endParaRPr>
          </a:p>
          <a:p>
            <a:r>
              <a:rPr lang="en-US" sz="1300" dirty="0">
                <a:latin typeface="Segoe UI"/>
                <a:cs typeface="Segoe UI"/>
              </a:rPr>
              <a:t>The pensions of everyone in the collective increase or decrease by the same amount (in %). There is no distinction based on age</a:t>
            </a:r>
          </a:p>
          <a:p>
            <a:r>
              <a:rPr lang="en-US" sz="1300" dirty="0">
                <a:latin typeface="Segoe UI"/>
                <a:cs typeface="Segoe UI"/>
              </a:rPr>
              <a:t>We spread each increase or decrease over three years</a:t>
            </a:r>
          </a:p>
          <a:p>
            <a:pPr marL="0" indent="0">
              <a:lnSpc>
                <a:spcPct val="104000"/>
              </a:lnSpc>
              <a:buNone/>
            </a:pPr>
            <a:endParaRPr lang="nl-NL" sz="1300" dirty="0">
              <a:latin typeface="Segoe UI"/>
              <a:cs typeface="Segoe UI"/>
            </a:endParaRPr>
          </a:p>
          <a:p>
            <a:pPr marL="631825" lvl="1" indent="-285750">
              <a:lnSpc>
                <a:spcPct val="104000"/>
              </a:lnSpc>
              <a:buFont typeface="Arial" panose="020B0604020202020204" pitchFamily="34" charset="0"/>
              <a:buChar char="•"/>
            </a:pPr>
            <a:endParaRPr lang="nl-NL" sz="1300" dirty="0">
              <a:cs typeface="Segoe UI"/>
            </a:endParaRPr>
          </a:p>
          <a:p>
            <a:pPr marL="631825" lvl="1" indent="-285750">
              <a:lnSpc>
                <a:spcPct val="104000"/>
              </a:lnSpc>
              <a:buFont typeface="Arial" panose="020B0604020202020204" pitchFamily="34" charset="0"/>
              <a:buChar char="•"/>
            </a:pPr>
            <a:endParaRPr lang="nl-NL" sz="1300" dirty="0">
              <a:cs typeface="Segoe UI"/>
            </a:endParaRPr>
          </a:p>
        </p:txBody>
      </p:sp>
      <p:grpSp>
        <p:nvGrpSpPr>
          <p:cNvPr id="8" name="Groep 7">
            <a:extLst>
              <a:ext uri="{FF2B5EF4-FFF2-40B4-BE49-F238E27FC236}">
                <a16:creationId xmlns:a16="http://schemas.microsoft.com/office/drawing/2014/main" id="{4618587A-DDD8-5DFB-0DAF-4CD764736F99}"/>
              </a:ext>
            </a:extLst>
          </p:cNvPr>
          <p:cNvGrpSpPr/>
          <p:nvPr/>
        </p:nvGrpSpPr>
        <p:grpSpPr>
          <a:xfrm>
            <a:off x="5898329" y="2689379"/>
            <a:ext cx="1588717" cy="782198"/>
            <a:chOff x="5919278" y="2440236"/>
            <a:chExt cx="1588717" cy="782198"/>
          </a:xfrm>
        </p:grpSpPr>
        <p:sp>
          <p:nvSpPr>
            <p:cNvPr id="6" name="Tekstballon: rechthoek 5">
              <a:extLst>
                <a:ext uri="{FF2B5EF4-FFF2-40B4-BE49-F238E27FC236}">
                  <a16:creationId xmlns:a16="http://schemas.microsoft.com/office/drawing/2014/main" id="{868A6CB4-8B11-6A88-D055-789F9CEE644A}"/>
                </a:ext>
              </a:extLst>
            </p:cNvPr>
            <p:cNvSpPr/>
            <p:nvPr/>
          </p:nvSpPr>
          <p:spPr>
            <a:xfrm>
              <a:off x="5921566" y="2440236"/>
              <a:ext cx="1586429" cy="782198"/>
            </a:xfrm>
            <a:prstGeom prst="wedgeRectCallout">
              <a:avLst>
                <a:gd name="adj1" fmla="val -50347"/>
                <a:gd name="adj2" fmla="val 63204"/>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9F0F7110-F899-5F10-5867-E08A38178F7E}"/>
                </a:ext>
              </a:extLst>
            </p:cNvPr>
            <p:cNvSpPr txBox="1"/>
            <p:nvPr/>
          </p:nvSpPr>
          <p:spPr>
            <a:xfrm>
              <a:off x="5919278" y="2498203"/>
              <a:ext cx="1514820" cy="707886"/>
            </a:xfrm>
            <a:prstGeom prst="rect">
              <a:avLst/>
            </a:prstGeom>
            <a:noFill/>
          </p:spPr>
          <p:txBody>
            <a:bodyPr wrap="square" rtlCol="0">
              <a:spAutoFit/>
            </a:bodyPr>
            <a:lstStyle/>
            <a:p>
              <a:pPr algn="ctr"/>
              <a:r>
                <a:rPr lang="en-US" sz="1000" dirty="0">
                  <a:solidFill>
                    <a:schemeClr val="accent1"/>
                  </a:solidFill>
                  <a:latin typeface="Segoe UI" panose="020B0502040204020203" pitchFamily="34" charset="0"/>
                  <a:cs typeface="Segoe UI" panose="020B0502040204020203" pitchFamily="34" charset="0"/>
                </a:rPr>
                <a:t>This agreement expires; you do not have to make a choice 10 years before your retirement.</a:t>
              </a:r>
              <a:endParaRPr lang="nl-NL" sz="1000" dirty="0">
                <a:solidFill>
                  <a:schemeClr val="accent1"/>
                </a:solidFill>
                <a:latin typeface="Segoe UI" panose="020B0502040204020203" pitchFamily="34" charset="0"/>
                <a:cs typeface="Segoe UI" panose="020B0502040204020203" pitchFamily="34" charset="0"/>
              </a:endParaRPr>
            </a:p>
          </p:txBody>
        </p:sp>
      </p:grpSp>
    </p:spTree>
    <p:extLst>
      <p:ext uri="{BB962C8B-B14F-4D97-AF65-F5344CB8AC3E}">
        <p14:creationId xmlns:p14="http://schemas.microsoft.com/office/powerpoint/2010/main" val="2963810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7E4C0D0C-BC6F-7117-117E-6EB0EB69FB01}"/>
              </a:ext>
            </a:extLst>
          </p:cNvPr>
          <p:cNvPicPr>
            <a:picLocks noGrp="1" noChangeAspect="1"/>
          </p:cNvPicPr>
          <p:nvPr>
            <p:ph type="pic" sz="quarter" idx="10"/>
          </p:nvPr>
        </p:nvPicPr>
        <p:blipFill>
          <a:blip r:embed="rId3"/>
          <a:srcRect t="35914" b="35914"/>
          <a:stretch/>
        </p:blipFill>
        <p:spPr/>
      </p:pic>
      <p:sp>
        <p:nvSpPr>
          <p:cNvPr id="5" name="Title 4">
            <a:extLst>
              <a:ext uri="{FF2B5EF4-FFF2-40B4-BE49-F238E27FC236}">
                <a16:creationId xmlns:a16="http://schemas.microsoft.com/office/drawing/2014/main" id="{7B4470D7-EB27-62EF-F05C-D485AF3A48AA}"/>
              </a:ext>
            </a:extLst>
          </p:cNvPr>
          <p:cNvSpPr>
            <a:spLocks noGrp="1"/>
          </p:cNvSpPr>
          <p:nvPr>
            <p:ph type="title"/>
          </p:nvPr>
        </p:nvSpPr>
        <p:spPr/>
        <p:txBody>
          <a:bodyPr/>
          <a:lstStyle/>
          <a:p>
            <a:r>
              <a:rPr lang="en-US" dirty="0"/>
              <a:t>From agreements to new arrangements </a:t>
            </a:r>
          </a:p>
        </p:txBody>
      </p:sp>
      <p:sp>
        <p:nvSpPr>
          <p:cNvPr id="2" name="Tijdelijke aanduiding voor dianummer 1">
            <a:extLst>
              <a:ext uri="{FF2B5EF4-FFF2-40B4-BE49-F238E27FC236}">
                <a16:creationId xmlns:a16="http://schemas.microsoft.com/office/drawing/2014/main" id="{57DD3B4A-7BE6-DB92-5F71-6E44D39084E2}"/>
              </a:ext>
            </a:extLst>
          </p:cNvPr>
          <p:cNvSpPr>
            <a:spLocks noGrp="1"/>
          </p:cNvSpPr>
          <p:nvPr>
            <p:ph type="sldNum" sz="quarter" idx="4"/>
          </p:nvPr>
        </p:nvSpPr>
        <p:spPr/>
        <p:txBody>
          <a:bodyPr/>
          <a:lstStyle/>
          <a:p>
            <a:fld id="{44259A67-670E-4C64-97AA-2ABF111DB1CB}" type="slidenum">
              <a:rPr lang="en-GB" smtClean="0"/>
              <a:pPr/>
              <a:t>16</a:t>
            </a:fld>
            <a:endParaRPr lang="en-GB"/>
          </a:p>
        </p:txBody>
      </p:sp>
      <p:sp>
        <p:nvSpPr>
          <p:cNvPr id="3" name="Tijdelijke aanduiding voor tekst 2">
            <a:extLst>
              <a:ext uri="{FF2B5EF4-FFF2-40B4-BE49-F238E27FC236}">
                <a16:creationId xmlns:a16="http://schemas.microsoft.com/office/drawing/2014/main" id="{21648DC8-145E-121D-2ABB-642CD129DD5E}"/>
              </a:ext>
            </a:extLst>
          </p:cNvPr>
          <p:cNvSpPr>
            <a:spLocks noGrp="1"/>
          </p:cNvSpPr>
          <p:nvPr>
            <p:ph type="body" sz="quarter" idx="11"/>
          </p:nvPr>
        </p:nvSpPr>
        <p:spPr/>
        <p:txBody>
          <a:bodyPr vert="horz" lIns="0" tIns="0" rIns="0" bIns="0" rtlCol="0" anchor="t">
            <a:noAutofit/>
          </a:bodyPr>
          <a:lstStyle/>
          <a:p>
            <a:pPr marL="229870" indent="-229870">
              <a:lnSpc>
                <a:spcPct val="100000"/>
              </a:lnSpc>
            </a:pPr>
            <a:endParaRPr lang="nl-NL" sz="3000" b="1"/>
          </a:p>
          <a:p>
            <a:pPr marL="229870" indent="-229870">
              <a:lnSpc>
                <a:spcPct val="100000"/>
              </a:lnSpc>
            </a:pPr>
            <a:endParaRPr lang="nl-NL" sz="3000" b="1"/>
          </a:p>
        </p:txBody>
      </p:sp>
      <p:pic>
        <p:nvPicPr>
          <p:cNvPr id="4" name="Afbeelding 3">
            <a:extLst>
              <a:ext uri="{FF2B5EF4-FFF2-40B4-BE49-F238E27FC236}">
                <a16:creationId xmlns:a16="http://schemas.microsoft.com/office/drawing/2014/main" id="{74D658A6-E1E3-300D-3A41-F11F5E92BC8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9552" y="197311"/>
            <a:ext cx="2772758" cy="388475"/>
          </a:xfrm>
          <a:prstGeom prst="rect">
            <a:avLst/>
          </a:prstGeom>
          <a:noFill/>
        </p:spPr>
      </p:pic>
    </p:spTree>
    <p:extLst>
      <p:ext uri="{BB962C8B-B14F-4D97-AF65-F5344CB8AC3E}">
        <p14:creationId xmlns:p14="http://schemas.microsoft.com/office/powerpoint/2010/main" val="1184683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A04467-3AF8-FF7B-BAAC-596CFF6ADD11}"/>
            </a:ext>
          </a:extLst>
        </p:cNvPr>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99635EE7-3146-62B0-2F01-4E756E50DD35}"/>
              </a:ext>
            </a:extLst>
          </p:cNvPr>
          <p:cNvSpPr>
            <a:spLocks noGrp="1"/>
          </p:cNvSpPr>
          <p:nvPr>
            <p:ph type="sldNum" sz="quarter" idx="4"/>
          </p:nvPr>
        </p:nvSpPr>
        <p:spPr/>
        <p:txBody>
          <a:bodyPr/>
          <a:lstStyle/>
          <a:p>
            <a:fld id="{44259A67-670E-4C64-97AA-2ABF111DB1CB}" type="slidenum">
              <a:rPr lang="en-GB" smtClean="0"/>
              <a:pPr/>
              <a:t>17</a:t>
            </a:fld>
            <a:endParaRPr lang="en-GB"/>
          </a:p>
        </p:txBody>
      </p:sp>
      <p:sp>
        <p:nvSpPr>
          <p:cNvPr id="4" name="Rechthoek 3">
            <a:extLst>
              <a:ext uri="{FF2B5EF4-FFF2-40B4-BE49-F238E27FC236}">
                <a16:creationId xmlns:a16="http://schemas.microsoft.com/office/drawing/2014/main" id="{F2F05710-8744-4EF8-EF27-267064EBE551}"/>
              </a:ext>
            </a:extLst>
          </p:cNvPr>
          <p:cNvSpPr/>
          <p:nvPr/>
        </p:nvSpPr>
        <p:spPr>
          <a:xfrm>
            <a:off x="-457199" y="2503352"/>
            <a:ext cx="10058399" cy="136794"/>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nl-NL" sz="1200"/>
          </a:p>
        </p:txBody>
      </p:sp>
      <p:sp>
        <p:nvSpPr>
          <p:cNvPr id="5" name="Rechte verbindingslijn 4">
            <a:extLst>
              <a:ext uri="{FF2B5EF4-FFF2-40B4-BE49-F238E27FC236}">
                <a16:creationId xmlns:a16="http://schemas.microsoft.com/office/drawing/2014/main" id="{34257284-993F-2DD4-DA69-88B0567EBA9A}"/>
              </a:ext>
            </a:extLst>
          </p:cNvPr>
          <p:cNvSpPr/>
          <p:nvPr/>
        </p:nvSpPr>
        <p:spPr>
          <a:xfrm>
            <a:off x="1222475" y="1889488"/>
            <a:ext cx="0" cy="714749"/>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dash"/>
            <a:miter lim="800000"/>
          </a:ln>
          <a:effectLst/>
        </p:spPr>
        <p:style>
          <a:lnRef idx="2">
            <a:scrgbClr r="0" g="0" b="0"/>
          </a:lnRef>
          <a:fillRef idx="1">
            <a:scrgbClr r="0" g="0" b="0"/>
          </a:fillRef>
          <a:effectRef idx="0">
            <a:scrgbClr r="0" g="0" b="0"/>
          </a:effectRef>
          <a:fontRef idx="minor">
            <a:schemeClr val="lt1"/>
          </a:fontRef>
        </p:style>
        <p:txBody>
          <a:bodyPr/>
          <a:lstStyle/>
          <a:p>
            <a:endParaRPr lang="nl-NL" sz="1200"/>
          </a:p>
        </p:txBody>
      </p:sp>
      <p:grpSp>
        <p:nvGrpSpPr>
          <p:cNvPr id="6" name="Groep 5">
            <a:extLst>
              <a:ext uri="{FF2B5EF4-FFF2-40B4-BE49-F238E27FC236}">
                <a16:creationId xmlns:a16="http://schemas.microsoft.com/office/drawing/2014/main" id="{248B9819-227E-1DEB-F05A-81B563115167}"/>
              </a:ext>
            </a:extLst>
          </p:cNvPr>
          <p:cNvGrpSpPr/>
          <p:nvPr/>
        </p:nvGrpSpPr>
        <p:grpSpPr>
          <a:xfrm>
            <a:off x="252233" y="1329487"/>
            <a:ext cx="2088068" cy="564276"/>
            <a:chOff x="58503" y="521528"/>
            <a:chExt cx="3242340" cy="564276"/>
          </a:xfrm>
        </p:grpSpPr>
        <p:sp>
          <p:nvSpPr>
            <p:cNvPr id="43" name="Rechthoek 42">
              <a:extLst>
                <a:ext uri="{FF2B5EF4-FFF2-40B4-BE49-F238E27FC236}">
                  <a16:creationId xmlns:a16="http://schemas.microsoft.com/office/drawing/2014/main" id="{E7835DEA-AA8D-7511-A3BA-DAEA1B8FE816}"/>
                </a:ext>
              </a:extLst>
            </p:cNvPr>
            <p:cNvSpPr/>
            <p:nvPr/>
          </p:nvSpPr>
          <p:spPr>
            <a:xfrm>
              <a:off x="58503" y="521528"/>
              <a:ext cx="3242340" cy="564276"/>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nl-NL" sz="1200"/>
            </a:p>
          </p:txBody>
        </p:sp>
        <p:sp>
          <p:nvSpPr>
            <p:cNvPr id="44" name="Tekstvak 43">
              <a:extLst>
                <a:ext uri="{FF2B5EF4-FFF2-40B4-BE49-F238E27FC236}">
                  <a16:creationId xmlns:a16="http://schemas.microsoft.com/office/drawing/2014/main" id="{B6A93C95-A720-CEE9-5716-E3951E69043E}"/>
                </a:ext>
              </a:extLst>
            </p:cNvPr>
            <p:cNvSpPr txBox="1"/>
            <p:nvPr/>
          </p:nvSpPr>
          <p:spPr>
            <a:xfrm>
              <a:off x="58503" y="521528"/>
              <a:ext cx="3242340" cy="56427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45578" tIns="30764" rIns="145578" bIns="30764" numCol="1" spcCol="1270" rtlCol="0" anchor="ctr" anchorCtr="0">
              <a:noAutofit/>
            </a:bodyPr>
            <a:lstStyle/>
            <a:p>
              <a:pPr lvl="0" algn="ctr" defTabSz="666750">
                <a:lnSpc>
                  <a:spcPct val="90000"/>
                </a:lnSpc>
                <a:spcBef>
                  <a:spcPct val="0"/>
                </a:spcBef>
                <a:spcAft>
                  <a:spcPct val="35000"/>
                </a:spcAft>
              </a:pPr>
              <a:r>
                <a:rPr lang="nl-NL" sz="1200" dirty="0" err="1"/>
                <a:t>Agreements</a:t>
              </a:r>
              <a:r>
                <a:rPr lang="nl-NL" sz="1200" dirty="0"/>
                <a:t> on </a:t>
              </a:r>
              <a:r>
                <a:rPr lang="nl-NL" sz="1200" dirty="0" err="1"/>
                <a:t>implementation</a:t>
              </a:r>
              <a:endParaRPr lang="nl-NL" sz="1200" kern="1200" noProof="0" dirty="0"/>
            </a:p>
          </p:txBody>
        </p:sp>
      </p:grpSp>
      <p:grpSp>
        <p:nvGrpSpPr>
          <p:cNvPr id="7" name="Groep 6">
            <a:extLst>
              <a:ext uri="{FF2B5EF4-FFF2-40B4-BE49-F238E27FC236}">
                <a16:creationId xmlns:a16="http://schemas.microsoft.com/office/drawing/2014/main" id="{82249761-A641-CFE6-7976-B1A04D288049}"/>
              </a:ext>
            </a:extLst>
          </p:cNvPr>
          <p:cNvGrpSpPr/>
          <p:nvPr/>
        </p:nvGrpSpPr>
        <p:grpSpPr>
          <a:xfrm>
            <a:off x="-117336" y="2698284"/>
            <a:ext cx="2679620" cy="386443"/>
            <a:chOff x="339863" y="1836462"/>
            <a:chExt cx="2679620" cy="386443"/>
          </a:xfrm>
        </p:grpSpPr>
        <p:sp>
          <p:nvSpPr>
            <p:cNvPr id="41" name="Rechthoek 40">
              <a:extLst>
                <a:ext uri="{FF2B5EF4-FFF2-40B4-BE49-F238E27FC236}">
                  <a16:creationId xmlns:a16="http://schemas.microsoft.com/office/drawing/2014/main" id="{81D5DC97-227B-295A-0F5D-5D3A831ACD7C}"/>
                </a:ext>
              </a:extLst>
            </p:cNvPr>
            <p:cNvSpPr/>
            <p:nvPr/>
          </p:nvSpPr>
          <p:spPr>
            <a:xfrm>
              <a:off x="339863" y="1836462"/>
              <a:ext cx="2679620" cy="38644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nl-NL" sz="1200"/>
            </a:p>
          </p:txBody>
        </p:sp>
        <p:sp>
          <p:nvSpPr>
            <p:cNvPr id="42" name="Tekstvak 41">
              <a:extLst>
                <a:ext uri="{FF2B5EF4-FFF2-40B4-BE49-F238E27FC236}">
                  <a16:creationId xmlns:a16="http://schemas.microsoft.com/office/drawing/2014/main" id="{1B089E9A-FC39-1D43-04E7-5FACF380E2A7}"/>
                </a:ext>
              </a:extLst>
            </p:cNvPr>
            <p:cNvSpPr txBox="1"/>
            <p:nvPr/>
          </p:nvSpPr>
          <p:spPr>
            <a:xfrm>
              <a:off x="339863" y="1836462"/>
              <a:ext cx="2679620" cy="38644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rtlCol="0" anchor="t" anchorCtr="1">
              <a:noAutofit/>
            </a:bodyPr>
            <a:lstStyle/>
            <a:p>
              <a:pPr marL="0" lvl="0" indent="0" algn="ctr" defTabSz="889000" rtl="0">
                <a:lnSpc>
                  <a:spcPct val="90000"/>
                </a:lnSpc>
                <a:spcBef>
                  <a:spcPct val="0"/>
                </a:spcBef>
                <a:spcAft>
                  <a:spcPct val="35000"/>
                </a:spcAft>
                <a:buNone/>
              </a:pPr>
              <a:r>
                <a:rPr lang="nl-NL" sz="1200" kern="1200" noProof="0"/>
                <a:t>Nov ‘24</a:t>
              </a:r>
            </a:p>
          </p:txBody>
        </p:sp>
      </p:grpSp>
      <p:sp>
        <p:nvSpPr>
          <p:cNvPr id="8" name="Ovaal 7">
            <a:extLst>
              <a:ext uri="{FF2B5EF4-FFF2-40B4-BE49-F238E27FC236}">
                <a16:creationId xmlns:a16="http://schemas.microsoft.com/office/drawing/2014/main" id="{50E7F700-1555-6C21-ED7F-C77179D04CAA}"/>
              </a:ext>
            </a:extLst>
          </p:cNvPr>
          <p:cNvSpPr/>
          <p:nvPr/>
        </p:nvSpPr>
        <p:spPr>
          <a:xfrm>
            <a:off x="1175452" y="2524726"/>
            <a:ext cx="94046" cy="94046"/>
          </a:xfrm>
          <a:prstGeom prst="ellipse">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nl-NL" sz="1200"/>
          </a:p>
        </p:txBody>
      </p:sp>
      <p:sp>
        <p:nvSpPr>
          <p:cNvPr id="9" name="Rechte verbindingslijn 8">
            <a:extLst>
              <a:ext uri="{FF2B5EF4-FFF2-40B4-BE49-F238E27FC236}">
                <a16:creationId xmlns:a16="http://schemas.microsoft.com/office/drawing/2014/main" id="{F8DBE439-AB61-121A-8A52-0C0A2FA4D835}"/>
              </a:ext>
            </a:extLst>
          </p:cNvPr>
          <p:cNvSpPr/>
          <p:nvPr/>
        </p:nvSpPr>
        <p:spPr>
          <a:xfrm>
            <a:off x="3473229" y="2539261"/>
            <a:ext cx="0" cy="714749"/>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dash"/>
            <a:miter lim="800000"/>
          </a:ln>
          <a:effectLst/>
        </p:spPr>
        <p:style>
          <a:lnRef idx="2">
            <a:scrgbClr r="0" g="0" b="0"/>
          </a:lnRef>
          <a:fillRef idx="1">
            <a:scrgbClr r="0" g="0" b="0"/>
          </a:fillRef>
          <a:effectRef idx="0">
            <a:scrgbClr r="0" g="0" b="0"/>
          </a:effectRef>
          <a:fontRef idx="minor">
            <a:schemeClr val="lt1"/>
          </a:fontRef>
        </p:style>
        <p:txBody>
          <a:bodyPr/>
          <a:lstStyle/>
          <a:p>
            <a:endParaRPr lang="nl-NL" sz="1200"/>
          </a:p>
        </p:txBody>
      </p:sp>
      <p:grpSp>
        <p:nvGrpSpPr>
          <p:cNvPr id="10" name="Groep 9">
            <a:extLst>
              <a:ext uri="{FF2B5EF4-FFF2-40B4-BE49-F238E27FC236}">
                <a16:creationId xmlns:a16="http://schemas.microsoft.com/office/drawing/2014/main" id="{8194B455-9795-49AA-87C6-B6707AF6963F}"/>
              </a:ext>
            </a:extLst>
          </p:cNvPr>
          <p:cNvGrpSpPr/>
          <p:nvPr/>
        </p:nvGrpSpPr>
        <p:grpSpPr>
          <a:xfrm>
            <a:off x="2562284" y="3184419"/>
            <a:ext cx="1818615" cy="564276"/>
            <a:chOff x="1733266" y="2334051"/>
            <a:chExt cx="3242340" cy="564276"/>
          </a:xfrm>
        </p:grpSpPr>
        <p:sp>
          <p:nvSpPr>
            <p:cNvPr id="39" name="Rechthoek 38">
              <a:extLst>
                <a:ext uri="{FF2B5EF4-FFF2-40B4-BE49-F238E27FC236}">
                  <a16:creationId xmlns:a16="http://schemas.microsoft.com/office/drawing/2014/main" id="{CA2D7692-B00E-0E55-D6F3-CD0456572CC5}"/>
                </a:ext>
              </a:extLst>
            </p:cNvPr>
            <p:cNvSpPr/>
            <p:nvPr/>
          </p:nvSpPr>
          <p:spPr>
            <a:xfrm>
              <a:off x="1733266" y="2334051"/>
              <a:ext cx="3242340" cy="564276"/>
            </a:xfrm>
            <a:prstGeom prst="rect">
              <a:avLst/>
            </a:prstGeom>
            <a:ln>
              <a:solidFill>
                <a:schemeClr val="tx1">
                  <a:lumMod val="50000"/>
                  <a:lumOff val="50000"/>
                </a:schemeClr>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nl-NL" sz="1200"/>
            </a:p>
          </p:txBody>
        </p:sp>
        <p:sp>
          <p:nvSpPr>
            <p:cNvPr id="40" name="Tekstvak 39">
              <a:extLst>
                <a:ext uri="{FF2B5EF4-FFF2-40B4-BE49-F238E27FC236}">
                  <a16:creationId xmlns:a16="http://schemas.microsoft.com/office/drawing/2014/main" id="{B8520743-0A26-33BF-6437-E17D30630D99}"/>
                </a:ext>
              </a:extLst>
            </p:cNvPr>
            <p:cNvSpPr txBox="1"/>
            <p:nvPr/>
          </p:nvSpPr>
          <p:spPr>
            <a:xfrm>
              <a:off x="1733266" y="2334051"/>
              <a:ext cx="3242340" cy="56427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45578" tIns="30764" rIns="145578" bIns="30764" numCol="1" spcCol="1270" rtlCol="0" anchor="ctr" anchorCtr="0">
              <a:noAutofit/>
            </a:bodyPr>
            <a:lstStyle/>
            <a:p>
              <a:pPr lvl="0" algn="ctr" defTabSz="666750">
                <a:lnSpc>
                  <a:spcPct val="90000"/>
                </a:lnSpc>
                <a:spcBef>
                  <a:spcPct val="0"/>
                </a:spcBef>
                <a:spcAft>
                  <a:spcPct val="35000"/>
                </a:spcAft>
              </a:pPr>
              <a:r>
                <a:rPr lang="nl-NL" sz="1200" dirty="0" err="1"/>
                <a:t>Initial</a:t>
              </a:r>
              <a:r>
                <a:rPr lang="nl-NL" sz="1200" dirty="0"/>
                <a:t> </a:t>
              </a:r>
              <a:r>
                <a:rPr lang="nl-NL" sz="1200" dirty="0" err="1"/>
                <a:t>calculationIndication</a:t>
              </a:r>
              <a:r>
                <a:rPr lang="nl-NL" sz="1200" dirty="0"/>
                <a:t> of </a:t>
              </a:r>
              <a:r>
                <a:rPr lang="nl-NL" sz="1200" dirty="0" err="1"/>
                <a:t>amounts</a:t>
              </a:r>
              <a:endParaRPr lang="nl-NL" sz="1200" kern="1200" noProof="0" dirty="0"/>
            </a:p>
          </p:txBody>
        </p:sp>
      </p:grpSp>
      <p:grpSp>
        <p:nvGrpSpPr>
          <p:cNvPr id="11" name="Groep 10">
            <a:extLst>
              <a:ext uri="{FF2B5EF4-FFF2-40B4-BE49-F238E27FC236}">
                <a16:creationId xmlns:a16="http://schemas.microsoft.com/office/drawing/2014/main" id="{FC081674-C2F1-0B75-16DA-3ED58C561B26}"/>
              </a:ext>
            </a:extLst>
          </p:cNvPr>
          <p:cNvGrpSpPr/>
          <p:nvPr/>
        </p:nvGrpSpPr>
        <p:grpSpPr>
          <a:xfrm>
            <a:off x="1557427" y="2044239"/>
            <a:ext cx="3305116" cy="400975"/>
            <a:chOff x="2014626" y="1182417"/>
            <a:chExt cx="3305116" cy="400975"/>
          </a:xfrm>
        </p:grpSpPr>
        <p:sp>
          <p:nvSpPr>
            <p:cNvPr id="37" name="Rechthoek 36">
              <a:extLst>
                <a:ext uri="{FF2B5EF4-FFF2-40B4-BE49-F238E27FC236}">
                  <a16:creationId xmlns:a16="http://schemas.microsoft.com/office/drawing/2014/main" id="{E246EBF3-2828-73C8-AF53-815181DFA29C}"/>
                </a:ext>
              </a:extLst>
            </p:cNvPr>
            <p:cNvSpPr/>
            <p:nvPr/>
          </p:nvSpPr>
          <p:spPr>
            <a:xfrm>
              <a:off x="2014626" y="1196949"/>
              <a:ext cx="2679620" cy="38644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nl-NL" sz="1200"/>
            </a:p>
          </p:txBody>
        </p:sp>
        <p:sp>
          <p:nvSpPr>
            <p:cNvPr id="38" name="Tekstvak 37">
              <a:extLst>
                <a:ext uri="{FF2B5EF4-FFF2-40B4-BE49-F238E27FC236}">
                  <a16:creationId xmlns:a16="http://schemas.microsoft.com/office/drawing/2014/main" id="{77244D7B-E1A5-C55B-66B1-2FC3CF866BC8}"/>
                </a:ext>
              </a:extLst>
            </p:cNvPr>
            <p:cNvSpPr txBox="1"/>
            <p:nvPr/>
          </p:nvSpPr>
          <p:spPr>
            <a:xfrm>
              <a:off x="2640122" y="1182417"/>
              <a:ext cx="2679620" cy="38644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rtlCol="0" anchor="b" anchorCtr="1">
              <a:noAutofit/>
            </a:bodyPr>
            <a:lstStyle/>
            <a:p>
              <a:pPr marL="0" lvl="0" indent="0" algn="ctr" defTabSz="889000" rtl="0">
                <a:lnSpc>
                  <a:spcPct val="90000"/>
                </a:lnSpc>
                <a:spcBef>
                  <a:spcPct val="0"/>
                </a:spcBef>
                <a:spcAft>
                  <a:spcPct val="35000"/>
                </a:spcAft>
                <a:buNone/>
              </a:pPr>
              <a:r>
                <a:rPr lang="nl-NL" sz="1200" kern="1200" noProof="0"/>
                <a:t>Okt/Nov 2026</a:t>
              </a:r>
            </a:p>
          </p:txBody>
        </p:sp>
      </p:grpSp>
      <p:sp>
        <p:nvSpPr>
          <p:cNvPr id="12" name="Ovaal 11">
            <a:extLst>
              <a:ext uri="{FF2B5EF4-FFF2-40B4-BE49-F238E27FC236}">
                <a16:creationId xmlns:a16="http://schemas.microsoft.com/office/drawing/2014/main" id="{84C2B2E3-4E6E-CC76-9918-E1C833E7462B}"/>
              </a:ext>
            </a:extLst>
          </p:cNvPr>
          <p:cNvSpPr/>
          <p:nvPr/>
        </p:nvSpPr>
        <p:spPr>
          <a:xfrm>
            <a:off x="2850215" y="2524726"/>
            <a:ext cx="94046" cy="94046"/>
          </a:xfrm>
          <a:prstGeom prst="ellipse">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nl-NL" sz="1200"/>
          </a:p>
        </p:txBody>
      </p:sp>
      <p:sp>
        <p:nvSpPr>
          <p:cNvPr id="13" name="Rechte verbindingslijn 12">
            <a:extLst>
              <a:ext uri="{FF2B5EF4-FFF2-40B4-BE49-F238E27FC236}">
                <a16:creationId xmlns:a16="http://schemas.microsoft.com/office/drawing/2014/main" id="{D9950FE0-9168-458F-0471-C283CAC9AA61}"/>
              </a:ext>
            </a:extLst>
          </p:cNvPr>
          <p:cNvSpPr/>
          <p:nvPr/>
        </p:nvSpPr>
        <p:spPr>
          <a:xfrm>
            <a:off x="4572000" y="1889488"/>
            <a:ext cx="0" cy="714749"/>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dash"/>
            <a:miter lim="800000"/>
          </a:ln>
          <a:effectLst/>
        </p:spPr>
        <p:style>
          <a:lnRef idx="2">
            <a:scrgbClr r="0" g="0" b="0"/>
          </a:lnRef>
          <a:fillRef idx="1">
            <a:scrgbClr r="0" g="0" b="0"/>
          </a:fillRef>
          <a:effectRef idx="0">
            <a:scrgbClr r="0" g="0" b="0"/>
          </a:effectRef>
          <a:fontRef idx="minor">
            <a:schemeClr val="lt1"/>
          </a:fontRef>
        </p:style>
        <p:txBody>
          <a:bodyPr/>
          <a:lstStyle/>
          <a:p>
            <a:endParaRPr lang="nl-NL" sz="1200"/>
          </a:p>
        </p:txBody>
      </p:sp>
      <p:grpSp>
        <p:nvGrpSpPr>
          <p:cNvPr id="14" name="Groep 13">
            <a:extLst>
              <a:ext uri="{FF2B5EF4-FFF2-40B4-BE49-F238E27FC236}">
                <a16:creationId xmlns:a16="http://schemas.microsoft.com/office/drawing/2014/main" id="{658825E8-50E4-9D1E-696E-E60A475EA509}"/>
              </a:ext>
            </a:extLst>
          </p:cNvPr>
          <p:cNvGrpSpPr/>
          <p:nvPr/>
        </p:nvGrpSpPr>
        <p:grpSpPr>
          <a:xfrm>
            <a:off x="3829452" y="1260112"/>
            <a:ext cx="1579141" cy="564276"/>
            <a:chOff x="3408029" y="521528"/>
            <a:chExt cx="3242340" cy="564276"/>
          </a:xfrm>
        </p:grpSpPr>
        <p:sp>
          <p:nvSpPr>
            <p:cNvPr id="35" name="Rechthoek 34">
              <a:extLst>
                <a:ext uri="{FF2B5EF4-FFF2-40B4-BE49-F238E27FC236}">
                  <a16:creationId xmlns:a16="http://schemas.microsoft.com/office/drawing/2014/main" id="{838D4A5D-874D-5EFF-3C00-D15247D38B6E}"/>
                </a:ext>
              </a:extLst>
            </p:cNvPr>
            <p:cNvSpPr/>
            <p:nvPr/>
          </p:nvSpPr>
          <p:spPr>
            <a:xfrm>
              <a:off x="3408029" y="521528"/>
              <a:ext cx="3242340" cy="564276"/>
            </a:xfrm>
            <a:prstGeom prst="rect">
              <a:avLst/>
            </a:prstGeom>
            <a:ln>
              <a:solidFill>
                <a:srgbClr val="00A2C9"/>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nl-NL" sz="1200"/>
            </a:p>
          </p:txBody>
        </p:sp>
        <p:sp>
          <p:nvSpPr>
            <p:cNvPr id="36" name="Tekstvak 35">
              <a:extLst>
                <a:ext uri="{FF2B5EF4-FFF2-40B4-BE49-F238E27FC236}">
                  <a16:creationId xmlns:a16="http://schemas.microsoft.com/office/drawing/2014/main" id="{8AFD872F-DA89-EE40-47FA-C0230DF2139E}"/>
                </a:ext>
              </a:extLst>
            </p:cNvPr>
            <p:cNvSpPr txBox="1"/>
            <p:nvPr/>
          </p:nvSpPr>
          <p:spPr>
            <a:xfrm>
              <a:off x="3408029" y="521528"/>
              <a:ext cx="3242340" cy="56427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45578" tIns="30764" rIns="145578" bIns="30764" numCol="1" spcCol="1270" rtlCol="0" anchor="ctr" anchorCtr="0">
              <a:noAutofit/>
            </a:bodyPr>
            <a:lstStyle/>
            <a:p>
              <a:pPr lvl="0" algn="ctr" defTabSz="666750">
                <a:lnSpc>
                  <a:spcPct val="90000"/>
                </a:lnSpc>
                <a:spcBef>
                  <a:spcPct val="0"/>
                </a:spcBef>
                <a:spcAft>
                  <a:spcPct val="35000"/>
                </a:spcAft>
              </a:pPr>
              <a:r>
                <a:rPr lang="en-US" sz="1200" dirty="0">
                  <a:solidFill>
                    <a:prstClr val="black">
                      <a:hueOff val="0"/>
                      <a:satOff val="0"/>
                      <a:lumOff val="0"/>
                      <a:alphaOff val="0"/>
                    </a:prstClr>
                  </a:solidFill>
                </a:rPr>
                <a:t>Start of new pension plan</a:t>
              </a:r>
              <a:endParaRPr lang="nl-NL" sz="1200" b="0" i="0" u="none" kern="1200" noProof="0" dirty="0">
                <a:solidFill>
                  <a:prstClr val="black">
                    <a:hueOff val="0"/>
                    <a:satOff val="0"/>
                    <a:lumOff val="0"/>
                    <a:alphaOff val="0"/>
                  </a:prstClr>
                </a:solidFill>
                <a:latin typeface="Calibri"/>
                <a:ea typeface="+mn-ea"/>
                <a:cs typeface="+mn-cs"/>
              </a:endParaRPr>
            </a:p>
          </p:txBody>
        </p:sp>
      </p:grpSp>
      <p:grpSp>
        <p:nvGrpSpPr>
          <p:cNvPr id="15" name="Groep 14">
            <a:extLst>
              <a:ext uri="{FF2B5EF4-FFF2-40B4-BE49-F238E27FC236}">
                <a16:creationId xmlns:a16="http://schemas.microsoft.com/office/drawing/2014/main" id="{F3DC0A32-3A8C-330E-4E43-7ADE0E643864}"/>
              </a:ext>
            </a:extLst>
          </p:cNvPr>
          <p:cNvGrpSpPr/>
          <p:nvPr/>
        </p:nvGrpSpPr>
        <p:grpSpPr>
          <a:xfrm>
            <a:off x="3232190" y="2698284"/>
            <a:ext cx="2679620" cy="386443"/>
            <a:chOff x="3689389" y="1836462"/>
            <a:chExt cx="2679620" cy="386443"/>
          </a:xfrm>
        </p:grpSpPr>
        <p:sp>
          <p:nvSpPr>
            <p:cNvPr id="33" name="Rechthoek 32">
              <a:extLst>
                <a:ext uri="{FF2B5EF4-FFF2-40B4-BE49-F238E27FC236}">
                  <a16:creationId xmlns:a16="http://schemas.microsoft.com/office/drawing/2014/main" id="{8BA0A9CB-6518-8575-0CC4-DBAE7E3B3855}"/>
                </a:ext>
              </a:extLst>
            </p:cNvPr>
            <p:cNvSpPr/>
            <p:nvPr/>
          </p:nvSpPr>
          <p:spPr>
            <a:xfrm>
              <a:off x="3689389" y="1836462"/>
              <a:ext cx="2679620" cy="38644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nl-NL" sz="1200"/>
            </a:p>
          </p:txBody>
        </p:sp>
        <p:sp>
          <p:nvSpPr>
            <p:cNvPr id="34" name="Tekstvak 33">
              <a:extLst>
                <a:ext uri="{FF2B5EF4-FFF2-40B4-BE49-F238E27FC236}">
                  <a16:creationId xmlns:a16="http://schemas.microsoft.com/office/drawing/2014/main" id="{2B336086-2847-FB76-51EE-FB93CAA87697}"/>
                </a:ext>
              </a:extLst>
            </p:cNvPr>
            <p:cNvSpPr txBox="1"/>
            <p:nvPr/>
          </p:nvSpPr>
          <p:spPr>
            <a:xfrm>
              <a:off x="3689389" y="1836462"/>
              <a:ext cx="2679620" cy="38644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rtlCol="0" anchor="t" anchorCtr="1">
              <a:noAutofit/>
            </a:bodyPr>
            <a:lstStyle/>
            <a:p>
              <a:pPr marL="0" lvl="0" indent="0" algn="ctr" defTabSz="800100" rtl="0">
                <a:lnSpc>
                  <a:spcPct val="90000"/>
                </a:lnSpc>
                <a:spcBef>
                  <a:spcPct val="0"/>
                </a:spcBef>
                <a:spcAft>
                  <a:spcPct val="35000"/>
                </a:spcAft>
                <a:buNone/>
              </a:pPr>
              <a:r>
                <a:rPr lang="nl-NL" sz="1200" kern="1200" noProof="0">
                  <a:solidFill>
                    <a:schemeClr val="tx1"/>
                  </a:solidFill>
                </a:rPr>
                <a:t>1 jan 2027</a:t>
              </a:r>
            </a:p>
          </p:txBody>
        </p:sp>
      </p:grpSp>
      <p:sp>
        <p:nvSpPr>
          <p:cNvPr id="16" name="Ovaal 15">
            <a:extLst>
              <a:ext uri="{FF2B5EF4-FFF2-40B4-BE49-F238E27FC236}">
                <a16:creationId xmlns:a16="http://schemas.microsoft.com/office/drawing/2014/main" id="{85F865C5-2022-48B2-56B3-D88EF8DC412D}"/>
              </a:ext>
            </a:extLst>
          </p:cNvPr>
          <p:cNvSpPr/>
          <p:nvPr/>
        </p:nvSpPr>
        <p:spPr>
          <a:xfrm>
            <a:off x="4524977" y="2524726"/>
            <a:ext cx="94046" cy="94046"/>
          </a:xfrm>
          <a:prstGeom prst="ellipse">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nl-NL" sz="1200"/>
          </a:p>
        </p:txBody>
      </p:sp>
      <p:sp>
        <p:nvSpPr>
          <p:cNvPr id="17" name="Rechte verbindingslijn 16">
            <a:extLst>
              <a:ext uri="{FF2B5EF4-FFF2-40B4-BE49-F238E27FC236}">
                <a16:creationId xmlns:a16="http://schemas.microsoft.com/office/drawing/2014/main" id="{47ECB59B-7C39-DF1B-A0CB-CB1D47763515}"/>
              </a:ext>
            </a:extLst>
          </p:cNvPr>
          <p:cNvSpPr/>
          <p:nvPr/>
        </p:nvSpPr>
        <p:spPr>
          <a:xfrm>
            <a:off x="6246763" y="2539261"/>
            <a:ext cx="0" cy="714749"/>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dash"/>
            <a:miter lim="800000"/>
          </a:ln>
          <a:effectLst/>
        </p:spPr>
        <p:style>
          <a:lnRef idx="2">
            <a:scrgbClr r="0" g="0" b="0"/>
          </a:lnRef>
          <a:fillRef idx="1">
            <a:scrgbClr r="0" g="0" b="0"/>
          </a:fillRef>
          <a:effectRef idx="0">
            <a:scrgbClr r="0" g="0" b="0"/>
          </a:effectRef>
          <a:fontRef idx="minor">
            <a:schemeClr val="lt1"/>
          </a:fontRef>
        </p:style>
        <p:txBody>
          <a:bodyPr/>
          <a:lstStyle/>
          <a:p>
            <a:endParaRPr lang="nl-NL" sz="1200"/>
          </a:p>
        </p:txBody>
      </p:sp>
      <p:grpSp>
        <p:nvGrpSpPr>
          <p:cNvPr id="18" name="Groep 17">
            <a:extLst>
              <a:ext uri="{FF2B5EF4-FFF2-40B4-BE49-F238E27FC236}">
                <a16:creationId xmlns:a16="http://schemas.microsoft.com/office/drawing/2014/main" id="{58DA08D8-0D8A-E73F-E4CA-7C89295C73E0}"/>
              </a:ext>
            </a:extLst>
          </p:cNvPr>
          <p:cNvGrpSpPr/>
          <p:nvPr/>
        </p:nvGrpSpPr>
        <p:grpSpPr>
          <a:xfrm>
            <a:off x="5076055" y="3195873"/>
            <a:ext cx="2791877" cy="564276"/>
            <a:chOff x="5082792" y="2334051"/>
            <a:chExt cx="3242340" cy="564276"/>
          </a:xfrm>
        </p:grpSpPr>
        <p:sp>
          <p:nvSpPr>
            <p:cNvPr id="31" name="Rechthoek 30">
              <a:extLst>
                <a:ext uri="{FF2B5EF4-FFF2-40B4-BE49-F238E27FC236}">
                  <a16:creationId xmlns:a16="http://schemas.microsoft.com/office/drawing/2014/main" id="{504CA74A-8143-0544-A796-D73BD6AE2FD8}"/>
                </a:ext>
              </a:extLst>
            </p:cNvPr>
            <p:cNvSpPr/>
            <p:nvPr/>
          </p:nvSpPr>
          <p:spPr>
            <a:xfrm>
              <a:off x="5082792" y="2334051"/>
              <a:ext cx="3242340" cy="564276"/>
            </a:xfrm>
            <a:prstGeom prst="rect">
              <a:avLst/>
            </a:prstGeom>
            <a:ln>
              <a:solidFill>
                <a:srgbClr val="00A2C9"/>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nl-NL" sz="1200"/>
            </a:p>
          </p:txBody>
        </p:sp>
        <p:sp>
          <p:nvSpPr>
            <p:cNvPr id="32" name="Tekstvak 31">
              <a:extLst>
                <a:ext uri="{FF2B5EF4-FFF2-40B4-BE49-F238E27FC236}">
                  <a16:creationId xmlns:a16="http://schemas.microsoft.com/office/drawing/2014/main" id="{CBA14E07-1D0D-DE84-9D8B-C8F46C86F851}"/>
                </a:ext>
              </a:extLst>
            </p:cNvPr>
            <p:cNvSpPr txBox="1"/>
            <p:nvPr/>
          </p:nvSpPr>
          <p:spPr>
            <a:xfrm>
              <a:off x="5082792" y="2334051"/>
              <a:ext cx="3242340" cy="56427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45578" tIns="30764" rIns="145578" bIns="30764" numCol="1" spcCol="1270" rtlCol="0" anchor="ctr" anchorCtr="0">
              <a:noAutofit/>
            </a:bodyPr>
            <a:lstStyle/>
            <a:p>
              <a:pPr lvl="0" algn="ctr" defTabSz="666750">
                <a:lnSpc>
                  <a:spcPct val="90000"/>
                </a:lnSpc>
                <a:spcBef>
                  <a:spcPct val="0"/>
                </a:spcBef>
                <a:spcAft>
                  <a:spcPct val="35000"/>
                </a:spcAft>
              </a:pPr>
              <a:r>
                <a:rPr lang="nl-NL" sz="1200" dirty="0">
                  <a:solidFill>
                    <a:schemeClr val="tx1"/>
                  </a:solidFill>
                </a:rPr>
                <a:t>Second </a:t>
              </a:r>
              <a:r>
                <a:rPr lang="nl-NL" sz="1200" dirty="0" err="1">
                  <a:solidFill>
                    <a:schemeClr val="tx1"/>
                  </a:solidFill>
                </a:rPr>
                <a:t>calculation</a:t>
              </a:r>
              <a:r>
                <a:rPr lang="nl-NL" sz="1200" dirty="0">
                  <a:solidFill>
                    <a:schemeClr val="tx1"/>
                  </a:solidFill>
                </a:rPr>
                <a:t> + Pension </a:t>
              </a:r>
              <a:r>
                <a:rPr lang="nl-NL" sz="1200" dirty="0" err="1">
                  <a:solidFill>
                    <a:schemeClr val="tx1"/>
                  </a:solidFill>
                </a:rPr>
                <a:t>overview</a:t>
              </a:r>
              <a:endParaRPr lang="nl-NL" sz="1200" kern="1200" noProof="0" dirty="0">
                <a:solidFill>
                  <a:schemeClr val="tx1"/>
                </a:solidFill>
              </a:endParaRPr>
            </a:p>
          </p:txBody>
        </p:sp>
      </p:grpSp>
      <p:grpSp>
        <p:nvGrpSpPr>
          <p:cNvPr id="19" name="Groep 18">
            <a:extLst>
              <a:ext uri="{FF2B5EF4-FFF2-40B4-BE49-F238E27FC236}">
                <a16:creationId xmlns:a16="http://schemas.microsoft.com/office/drawing/2014/main" id="{7516578A-C850-2A48-4E6B-6FB7108C05D7}"/>
              </a:ext>
            </a:extLst>
          </p:cNvPr>
          <p:cNvGrpSpPr/>
          <p:nvPr/>
        </p:nvGrpSpPr>
        <p:grpSpPr>
          <a:xfrm>
            <a:off x="4906953" y="2058771"/>
            <a:ext cx="2679620" cy="386443"/>
            <a:chOff x="5364152" y="1196949"/>
            <a:chExt cx="2679620" cy="386443"/>
          </a:xfrm>
        </p:grpSpPr>
        <p:sp>
          <p:nvSpPr>
            <p:cNvPr id="29" name="Rechthoek 28">
              <a:extLst>
                <a:ext uri="{FF2B5EF4-FFF2-40B4-BE49-F238E27FC236}">
                  <a16:creationId xmlns:a16="http://schemas.microsoft.com/office/drawing/2014/main" id="{E496C4BB-B9AF-BC39-C7C9-9AC52F3AFD7B}"/>
                </a:ext>
              </a:extLst>
            </p:cNvPr>
            <p:cNvSpPr/>
            <p:nvPr/>
          </p:nvSpPr>
          <p:spPr>
            <a:xfrm>
              <a:off x="5364152" y="1196949"/>
              <a:ext cx="2679620" cy="38644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nl-NL" sz="1200"/>
            </a:p>
          </p:txBody>
        </p:sp>
        <p:sp>
          <p:nvSpPr>
            <p:cNvPr id="30" name="Tekstvak 29">
              <a:extLst>
                <a:ext uri="{FF2B5EF4-FFF2-40B4-BE49-F238E27FC236}">
                  <a16:creationId xmlns:a16="http://schemas.microsoft.com/office/drawing/2014/main" id="{D0AFF8CF-BF54-78F1-903C-FA2FDDEF0CD6}"/>
                </a:ext>
              </a:extLst>
            </p:cNvPr>
            <p:cNvSpPr txBox="1"/>
            <p:nvPr/>
          </p:nvSpPr>
          <p:spPr>
            <a:xfrm>
              <a:off x="5364152" y="1196949"/>
              <a:ext cx="2679620" cy="38644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rtlCol="0" anchor="b" anchorCtr="1">
              <a:noAutofit/>
            </a:bodyPr>
            <a:lstStyle/>
            <a:p>
              <a:pPr marL="0" lvl="0" indent="0" algn="ctr" defTabSz="800100" rtl="0">
                <a:lnSpc>
                  <a:spcPct val="90000"/>
                </a:lnSpc>
                <a:spcBef>
                  <a:spcPct val="0"/>
                </a:spcBef>
                <a:spcAft>
                  <a:spcPct val="35000"/>
                </a:spcAft>
                <a:buNone/>
              </a:pPr>
              <a:r>
                <a:rPr lang="nl-NL" sz="1200" kern="1200" noProof="0" dirty="0">
                  <a:solidFill>
                    <a:schemeClr val="tx1"/>
                  </a:solidFill>
                </a:rPr>
                <a:t>End Q2 2027</a:t>
              </a:r>
            </a:p>
          </p:txBody>
        </p:sp>
      </p:grpSp>
      <p:sp>
        <p:nvSpPr>
          <p:cNvPr id="20" name="Ovaal 19">
            <a:extLst>
              <a:ext uri="{FF2B5EF4-FFF2-40B4-BE49-F238E27FC236}">
                <a16:creationId xmlns:a16="http://schemas.microsoft.com/office/drawing/2014/main" id="{54CD7538-1EA6-18CA-EB75-272C6F08B52E}"/>
              </a:ext>
            </a:extLst>
          </p:cNvPr>
          <p:cNvSpPr/>
          <p:nvPr/>
        </p:nvSpPr>
        <p:spPr>
          <a:xfrm>
            <a:off x="6199740" y="2524726"/>
            <a:ext cx="94046" cy="94046"/>
          </a:xfrm>
          <a:prstGeom prst="ellipse">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nl-NL" sz="1200"/>
          </a:p>
        </p:txBody>
      </p:sp>
      <p:sp>
        <p:nvSpPr>
          <p:cNvPr id="21" name="Rechte verbindingslijn 20">
            <a:extLst>
              <a:ext uri="{FF2B5EF4-FFF2-40B4-BE49-F238E27FC236}">
                <a16:creationId xmlns:a16="http://schemas.microsoft.com/office/drawing/2014/main" id="{C32F0503-572D-5FEC-B384-DB37CF4B02B1}"/>
              </a:ext>
            </a:extLst>
          </p:cNvPr>
          <p:cNvSpPr/>
          <p:nvPr/>
        </p:nvSpPr>
        <p:spPr>
          <a:xfrm>
            <a:off x="7921526" y="1921977"/>
            <a:ext cx="0" cy="649772"/>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dash"/>
            <a:miter lim="800000"/>
          </a:ln>
          <a:effectLst/>
        </p:spPr>
        <p:style>
          <a:lnRef idx="2">
            <a:scrgbClr r="0" g="0" b="0"/>
          </a:lnRef>
          <a:fillRef idx="1">
            <a:scrgbClr r="0" g="0" b="0"/>
          </a:fillRef>
          <a:effectRef idx="0">
            <a:scrgbClr r="0" g="0" b="0"/>
          </a:effectRef>
          <a:fontRef idx="minor">
            <a:schemeClr val="lt1"/>
          </a:fontRef>
        </p:style>
        <p:txBody>
          <a:bodyPr/>
          <a:lstStyle/>
          <a:p>
            <a:endParaRPr lang="nl-NL" sz="1200"/>
          </a:p>
        </p:txBody>
      </p:sp>
      <p:grpSp>
        <p:nvGrpSpPr>
          <p:cNvPr id="22" name="Groep 21">
            <a:extLst>
              <a:ext uri="{FF2B5EF4-FFF2-40B4-BE49-F238E27FC236}">
                <a16:creationId xmlns:a16="http://schemas.microsoft.com/office/drawing/2014/main" id="{D7F9E10E-9E21-6DB7-C51E-1EA3C11D6F65}"/>
              </a:ext>
            </a:extLst>
          </p:cNvPr>
          <p:cNvGrpSpPr/>
          <p:nvPr/>
        </p:nvGrpSpPr>
        <p:grpSpPr>
          <a:xfrm>
            <a:off x="6907279" y="1417420"/>
            <a:ext cx="1942997" cy="512978"/>
            <a:chOff x="6904934" y="547176"/>
            <a:chExt cx="2947582" cy="512978"/>
          </a:xfrm>
        </p:grpSpPr>
        <p:sp>
          <p:nvSpPr>
            <p:cNvPr id="27" name="Rechthoek 26">
              <a:extLst>
                <a:ext uri="{FF2B5EF4-FFF2-40B4-BE49-F238E27FC236}">
                  <a16:creationId xmlns:a16="http://schemas.microsoft.com/office/drawing/2014/main" id="{FA846EF4-23CD-7B8C-0CC6-0E5492D570FE}"/>
                </a:ext>
              </a:extLst>
            </p:cNvPr>
            <p:cNvSpPr/>
            <p:nvPr/>
          </p:nvSpPr>
          <p:spPr>
            <a:xfrm>
              <a:off x="6904934" y="547176"/>
              <a:ext cx="2947582" cy="512978"/>
            </a:xfrm>
            <a:prstGeom prst="rect">
              <a:avLst/>
            </a:prstGeom>
            <a:ln>
              <a:solidFill>
                <a:schemeClr val="tx1">
                  <a:lumMod val="50000"/>
                  <a:lumOff val="50000"/>
                </a:schemeClr>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nl-NL" sz="1200"/>
            </a:p>
          </p:txBody>
        </p:sp>
        <p:sp>
          <p:nvSpPr>
            <p:cNvPr id="28" name="Tekstvak 27">
              <a:extLst>
                <a:ext uri="{FF2B5EF4-FFF2-40B4-BE49-F238E27FC236}">
                  <a16:creationId xmlns:a16="http://schemas.microsoft.com/office/drawing/2014/main" id="{7EE06571-8A53-487B-125A-598A433160C6}"/>
                </a:ext>
              </a:extLst>
            </p:cNvPr>
            <p:cNvSpPr txBox="1"/>
            <p:nvPr/>
          </p:nvSpPr>
          <p:spPr>
            <a:xfrm>
              <a:off x="6904934" y="547176"/>
              <a:ext cx="2947582" cy="51297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45578" tIns="30764" rIns="145578" bIns="30764" numCol="1" spcCol="1270" rtlCol="0" anchor="ctr" anchorCtr="0">
              <a:noAutofit/>
            </a:bodyPr>
            <a:lstStyle/>
            <a:p>
              <a:pPr lvl="0" algn="ctr" defTabSz="666750">
                <a:lnSpc>
                  <a:spcPct val="90000"/>
                </a:lnSpc>
                <a:spcBef>
                  <a:spcPct val="0"/>
                </a:spcBef>
                <a:spcAft>
                  <a:spcPct val="35000"/>
                </a:spcAft>
              </a:pPr>
              <a:r>
                <a:rPr lang="en-US" sz="1200" dirty="0" err="1"/>
                <a:t>Appearance:Choice</a:t>
              </a:r>
              <a:r>
                <a:rPr lang="en-US" sz="1200" dirty="0"/>
                <a:t> of fixed/variable</a:t>
              </a:r>
              <a:endParaRPr lang="nl-NL" sz="1200" kern="1200" noProof="0" dirty="0"/>
            </a:p>
          </p:txBody>
        </p:sp>
      </p:grpSp>
      <p:grpSp>
        <p:nvGrpSpPr>
          <p:cNvPr id="23" name="Groep 22">
            <a:extLst>
              <a:ext uri="{FF2B5EF4-FFF2-40B4-BE49-F238E27FC236}">
                <a16:creationId xmlns:a16="http://schemas.microsoft.com/office/drawing/2014/main" id="{468AAD0E-3F8C-BDFD-A610-F2582F958659}"/>
              </a:ext>
            </a:extLst>
          </p:cNvPr>
          <p:cNvGrpSpPr/>
          <p:nvPr/>
        </p:nvGrpSpPr>
        <p:grpSpPr>
          <a:xfrm>
            <a:off x="6581716" y="2698284"/>
            <a:ext cx="2679620" cy="386443"/>
            <a:chOff x="7038915" y="1836462"/>
            <a:chExt cx="2679620" cy="386443"/>
          </a:xfrm>
        </p:grpSpPr>
        <p:sp>
          <p:nvSpPr>
            <p:cNvPr id="25" name="Rechthoek 24">
              <a:extLst>
                <a:ext uri="{FF2B5EF4-FFF2-40B4-BE49-F238E27FC236}">
                  <a16:creationId xmlns:a16="http://schemas.microsoft.com/office/drawing/2014/main" id="{8A84A543-1CDA-412B-857B-96073FBFC74F}"/>
                </a:ext>
              </a:extLst>
            </p:cNvPr>
            <p:cNvSpPr/>
            <p:nvPr/>
          </p:nvSpPr>
          <p:spPr>
            <a:xfrm>
              <a:off x="7038915" y="1836462"/>
              <a:ext cx="2679620" cy="38644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nl-NL" sz="1200"/>
            </a:p>
          </p:txBody>
        </p:sp>
        <p:sp>
          <p:nvSpPr>
            <p:cNvPr id="26" name="Tekstvak 25">
              <a:extLst>
                <a:ext uri="{FF2B5EF4-FFF2-40B4-BE49-F238E27FC236}">
                  <a16:creationId xmlns:a16="http://schemas.microsoft.com/office/drawing/2014/main" id="{AAECCBA4-308B-A106-99B6-7D50F2ADA28B}"/>
                </a:ext>
              </a:extLst>
            </p:cNvPr>
            <p:cNvSpPr txBox="1"/>
            <p:nvPr/>
          </p:nvSpPr>
          <p:spPr>
            <a:xfrm>
              <a:off x="7038915" y="1836462"/>
              <a:ext cx="2679620" cy="38644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rtlCol="0" anchor="t" anchorCtr="1">
              <a:noAutofit/>
            </a:bodyPr>
            <a:lstStyle/>
            <a:p>
              <a:pPr marL="0" lvl="0" indent="0" algn="ctr" defTabSz="800100" rtl="0">
                <a:lnSpc>
                  <a:spcPct val="90000"/>
                </a:lnSpc>
                <a:spcBef>
                  <a:spcPct val="0"/>
                </a:spcBef>
                <a:spcAft>
                  <a:spcPct val="35000"/>
                </a:spcAft>
                <a:buNone/>
              </a:pPr>
              <a:r>
                <a:rPr lang="nl-NL" sz="1200" kern="1200" noProof="0"/>
                <a:t>1 jan 2028</a:t>
              </a:r>
            </a:p>
          </p:txBody>
        </p:sp>
      </p:grpSp>
      <p:sp>
        <p:nvSpPr>
          <p:cNvPr id="24" name="Ovaal 23">
            <a:extLst>
              <a:ext uri="{FF2B5EF4-FFF2-40B4-BE49-F238E27FC236}">
                <a16:creationId xmlns:a16="http://schemas.microsoft.com/office/drawing/2014/main" id="{1D9193A9-6AC1-24E3-DB6B-8F7060838CD0}"/>
              </a:ext>
            </a:extLst>
          </p:cNvPr>
          <p:cNvSpPr/>
          <p:nvPr/>
        </p:nvSpPr>
        <p:spPr>
          <a:xfrm>
            <a:off x="7878778" y="2529001"/>
            <a:ext cx="85496" cy="85496"/>
          </a:xfrm>
          <a:prstGeom prst="ellipse">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nl-NL" sz="1200"/>
          </a:p>
        </p:txBody>
      </p:sp>
      <p:sp>
        <p:nvSpPr>
          <p:cNvPr id="45" name="AutoShape 2" descr="50th years - Free birthday and party icons">
            <a:extLst>
              <a:ext uri="{FF2B5EF4-FFF2-40B4-BE49-F238E27FC236}">
                <a16:creationId xmlns:a16="http://schemas.microsoft.com/office/drawing/2014/main" id="{57FAB37A-2EDF-4ABF-73B8-86EF88C324D7}"/>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7" name="Rechte verbindingslijn 46">
            <a:extLst>
              <a:ext uri="{FF2B5EF4-FFF2-40B4-BE49-F238E27FC236}">
                <a16:creationId xmlns:a16="http://schemas.microsoft.com/office/drawing/2014/main" id="{236619FF-6AE4-6342-577E-98BC5878DD00}"/>
              </a:ext>
            </a:extLst>
          </p:cNvPr>
          <p:cNvSpPr/>
          <p:nvPr/>
        </p:nvSpPr>
        <p:spPr>
          <a:xfrm flipH="1">
            <a:off x="2182923" y="2670581"/>
            <a:ext cx="28005" cy="147575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dash"/>
            <a:miter lim="800000"/>
          </a:ln>
          <a:effectLst/>
        </p:spPr>
        <p:style>
          <a:lnRef idx="2">
            <a:scrgbClr r="0" g="0" b="0"/>
          </a:lnRef>
          <a:fillRef idx="1">
            <a:scrgbClr r="0" g="0" b="0"/>
          </a:fillRef>
          <a:effectRef idx="0">
            <a:scrgbClr r="0" g="0" b="0"/>
          </a:effectRef>
          <a:fontRef idx="minor">
            <a:schemeClr val="lt1"/>
          </a:fontRef>
        </p:style>
        <p:txBody>
          <a:bodyPr/>
          <a:lstStyle/>
          <a:p>
            <a:endParaRPr lang="nl-NL" sz="1200"/>
          </a:p>
        </p:txBody>
      </p:sp>
      <p:grpSp>
        <p:nvGrpSpPr>
          <p:cNvPr id="48" name="Groep 47">
            <a:extLst>
              <a:ext uri="{FF2B5EF4-FFF2-40B4-BE49-F238E27FC236}">
                <a16:creationId xmlns:a16="http://schemas.microsoft.com/office/drawing/2014/main" id="{4333E696-9C6B-248B-0E1E-B4E517FAC5A2}"/>
              </a:ext>
            </a:extLst>
          </p:cNvPr>
          <p:cNvGrpSpPr/>
          <p:nvPr/>
        </p:nvGrpSpPr>
        <p:grpSpPr>
          <a:xfrm>
            <a:off x="1549640" y="4173301"/>
            <a:ext cx="1266566" cy="517303"/>
            <a:chOff x="6454994" y="2365408"/>
            <a:chExt cx="3242340" cy="564276"/>
          </a:xfrm>
        </p:grpSpPr>
        <p:sp>
          <p:nvSpPr>
            <p:cNvPr id="49" name="Rechthoek 48">
              <a:extLst>
                <a:ext uri="{FF2B5EF4-FFF2-40B4-BE49-F238E27FC236}">
                  <a16:creationId xmlns:a16="http://schemas.microsoft.com/office/drawing/2014/main" id="{70F9606F-7ECA-7A8C-A703-196DBF9AFCA1}"/>
                </a:ext>
              </a:extLst>
            </p:cNvPr>
            <p:cNvSpPr/>
            <p:nvPr/>
          </p:nvSpPr>
          <p:spPr>
            <a:xfrm>
              <a:off x="6454994" y="2365408"/>
              <a:ext cx="3242340" cy="564276"/>
            </a:xfrm>
            <a:prstGeom prst="rect">
              <a:avLst/>
            </a:prstGeom>
            <a:ln>
              <a:solidFill>
                <a:srgbClr val="FFC000"/>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nl-NL" sz="1200"/>
            </a:p>
          </p:txBody>
        </p:sp>
        <p:sp>
          <p:nvSpPr>
            <p:cNvPr id="50" name="Tekstvak 49">
              <a:extLst>
                <a:ext uri="{FF2B5EF4-FFF2-40B4-BE49-F238E27FC236}">
                  <a16:creationId xmlns:a16="http://schemas.microsoft.com/office/drawing/2014/main" id="{821EA622-DCC1-E311-D24D-DE2AFB26DD54}"/>
                </a:ext>
              </a:extLst>
            </p:cNvPr>
            <p:cNvSpPr txBox="1"/>
            <p:nvPr/>
          </p:nvSpPr>
          <p:spPr>
            <a:xfrm>
              <a:off x="6652202" y="2478917"/>
              <a:ext cx="2813406" cy="32023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45578" tIns="30764" rIns="145578" bIns="30764" numCol="1" spcCol="1270" rtlCol="0" anchor="ctr" anchorCtr="0">
              <a:noAutofit/>
            </a:bodyPr>
            <a:lstStyle/>
            <a:p>
              <a:pPr lvl="0" algn="ctr" defTabSz="666750">
                <a:lnSpc>
                  <a:spcPct val="90000"/>
                </a:lnSpc>
                <a:spcBef>
                  <a:spcPct val="0"/>
                </a:spcBef>
                <a:spcAft>
                  <a:spcPct val="35000"/>
                </a:spcAft>
              </a:pPr>
              <a:r>
                <a:rPr lang="nl-NL" sz="1200" dirty="0"/>
                <a:t>Here we are </a:t>
              </a:r>
              <a:r>
                <a:rPr lang="nl-NL" sz="1200" dirty="0" err="1"/>
                <a:t>now</a:t>
              </a:r>
              <a:endParaRPr lang="nl-NL" sz="1200" dirty="0"/>
            </a:p>
          </p:txBody>
        </p:sp>
      </p:grpSp>
      <p:sp>
        <p:nvSpPr>
          <p:cNvPr id="3" name="Tekstvak 2">
            <a:extLst>
              <a:ext uri="{FF2B5EF4-FFF2-40B4-BE49-F238E27FC236}">
                <a16:creationId xmlns:a16="http://schemas.microsoft.com/office/drawing/2014/main" id="{B5A1C0BB-3DFA-EC7C-0461-15382DA670E4}"/>
              </a:ext>
            </a:extLst>
          </p:cNvPr>
          <p:cNvSpPr txBox="1"/>
          <p:nvPr/>
        </p:nvSpPr>
        <p:spPr>
          <a:xfrm>
            <a:off x="896912" y="2228054"/>
            <a:ext cx="2679620" cy="38644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rtlCol="0" anchor="t" anchorCtr="1">
            <a:noAutofit/>
          </a:bodyPr>
          <a:lstStyle/>
          <a:p>
            <a:pPr marL="0" lvl="0" indent="0" algn="ctr" defTabSz="800100" rtl="0">
              <a:lnSpc>
                <a:spcPct val="90000"/>
              </a:lnSpc>
              <a:spcBef>
                <a:spcPct val="0"/>
              </a:spcBef>
              <a:spcAft>
                <a:spcPct val="35000"/>
              </a:spcAft>
              <a:buNone/>
            </a:pPr>
            <a:r>
              <a:rPr lang="nl-NL" sz="1200" kern="1200" noProof="0">
                <a:solidFill>
                  <a:schemeClr val="tx1"/>
                </a:solidFill>
              </a:rPr>
              <a:t>Dec ‘25</a:t>
            </a:r>
          </a:p>
        </p:txBody>
      </p:sp>
    </p:spTree>
    <p:extLst>
      <p:ext uri="{BB962C8B-B14F-4D97-AF65-F5344CB8AC3E}">
        <p14:creationId xmlns:p14="http://schemas.microsoft.com/office/powerpoint/2010/main" val="8887295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AD4B83-0F6B-9674-EC3D-5D4FE4FAF144}"/>
            </a:ext>
          </a:extLst>
        </p:cNvPr>
        <p:cNvGrpSpPr/>
        <p:nvPr/>
      </p:nvGrpSpPr>
      <p:grpSpPr>
        <a:xfrm>
          <a:off x="0" y="0"/>
          <a:ext cx="0" cy="0"/>
          <a:chOff x="0" y="0"/>
          <a:chExt cx="0" cy="0"/>
        </a:xfrm>
      </p:grpSpPr>
      <p:sp>
        <p:nvSpPr>
          <p:cNvPr id="4" name="Text 1">
            <a:extLst>
              <a:ext uri="{FF2B5EF4-FFF2-40B4-BE49-F238E27FC236}">
                <a16:creationId xmlns:a16="http://schemas.microsoft.com/office/drawing/2014/main" id="{633DCC76-8917-52FB-268F-F46A73AF1706}"/>
              </a:ext>
            </a:extLst>
          </p:cNvPr>
          <p:cNvSpPr txBox="1"/>
          <p:nvPr/>
        </p:nvSpPr>
        <p:spPr>
          <a:xfrm>
            <a:off x="711920" y="1946563"/>
            <a:ext cx="6310886" cy="2958811"/>
          </a:xfrm>
          <a:prstGeom prst="rect">
            <a:avLst/>
          </a:prstGeom>
          <a:noFill/>
          <a:ln/>
        </p:spPr>
        <p:txBody>
          <a:bodyPr wrap="square" lIns="0" tIns="0" rIns="0" bIns="0" rtlCol="0" anchor="t">
            <a:normAutofit/>
          </a:bodyPr>
          <a:lstStyle/>
          <a:p>
            <a:pPr marL="342900" indent="-342900">
              <a:spcAft>
                <a:spcPts val="1200"/>
              </a:spcAft>
              <a:buFont typeface="Arial" panose="020B0604020202020204" pitchFamily="34" charset="0"/>
              <a:buChar char="•"/>
            </a:pPr>
            <a:r>
              <a:rPr lang="en-US" dirty="0">
                <a:solidFill>
                  <a:schemeClr val="accent1"/>
                </a:solidFill>
                <a:latin typeface="Segoe UI  "/>
              </a:rPr>
              <a:t>Calculate, calculate, and calculate some more!</a:t>
            </a:r>
          </a:p>
          <a:p>
            <a:pPr marL="342900" indent="-342900">
              <a:spcAft>
                <a:spcPts val="1200"/>
              </a:spcAft>
              <a:buFont typeface="Arial" panose="020B0604020202020204" pitchFamily="34" charset="0"/>
              <a:buChar char="•"/>
            </a:pPr>
            <a:r>
              <a:rPr lang="en-US" dirty="0">
                <a:solidFill>
                  <a:schemeClr val="accent1"/>
                </a:solidFill>
                <a:latin typeface="Segoe UI  "/>
              </a:rPr>
              <a:t>Assess feasibility</a:t>
            </a:r>
          </a:p>
          <a:p>
            <a:pPr marL="800100" lvl="1" indent="-342900">
              <a:spcAft>
                <a:spcPts val="1200"/>
              </a:spcAft>
              <a:buFont typeface="Wingdings" panose="05000000000000000000" pitchFamily="2" charset="2"/>
              <a:buChar char="Ø"/>
            </a:pPr>
            <a:r>
              <a:rPr lang="en-US" dirty="0" err="1">
                <a:solidFill>
                  <a:schemeClr val="accent1"/>
                </a:solidFill>
                <a:latin typeface="Segoe UI  "/>
              </a:rPr>
              <a:t>Schrappen</a:t>
            </a:r>
            <a:r>
              <a:rPr lang="en-US" dirty="0">
                <a:solidFill>
                  <a:schemeClr val="accent1"/>
                </a:solidFill>
                <a:latin typeface="Segoe UI  "/>
              </a:rPr>
              <a:t> </a:t>
            </a:r>
            <a:r>
              <a:rPr lang="en-US" dirty="0" err="1">
                <a:solidFill>
                  <a:schemeClr val="accent1"/>
                </a:solidFill>
                <a:latin typeface="Segoe UI  "/>
              </a:rPr>
              <a:t>keuze</a:t>
            </a:r>
            <a:r>
              <a:rPr lang="en-US" dirty="0">
                <a:solidFill>
                  <a:schemeClr val="accent1"/>
                </a:solidFill>
                <a:latin typeface="Segoe UI  "/>
              </a:rPr>
              <a:t> </a:t>
            </a:r>
            <a:r>
              <a:rPr lang="en-US" dirty="0" err="1">
                <a:solidFill>
                  <a:schemeClr val="accent1"/>
                </a:solidFill>
                <a:latin typeface="Segoe UI  "/>
              </a:rPr>
              <a:t>bij</a:t>
            </a:r>
            <a:r>
              <a:rPr lang="en-US" dirty="0">
                <a:solidFill>
                  <a:schemeClr val="accent1"/>
                </a:solidFill>
                <a:latin typeface="Segoe UI  "/>
              </a:rPr>
              <a:t> 57 </a:t>
            </a:r>
            <a:r>
              <a:rPr lang="en-US" dirty="0" err="1">
                <a:solidFill>
                  <a:schemeClr val="accent1"/>
                </a:solidFill>
                <a:latin typeface="Segoe UI  "/>
              </a:rPr>
              <a:t>jaar</a:t>
            </a:r>
            <a:r>
              <a:rPr lang="en-US" dirty="0">
                <a:solidFill>
                  <a:schemeClr val="accent1"/>
                </a:solidFill>
                <a:latin typeface="Segoe UI  "/>
              </a:rPr>
              <a:t> vast/</a:t>
            </a:r>
            <a:r>
              <a:rPr lang="en-US" dirty="0" err="1">
                <a:solidFill>
                  <a:schemeClr val="accent1"/>
                </a:solidFill>
                <a:latin typeface="Segoe UI  "/>
              </a:rPr>
              <a:t>variabel</a:t>
            </a:r>
            <a:endParaRPr lang="en-US" dirty="0">
              <a:solidFill>
                <a:schemeClr val="accent1"/>
              </a:solidFill>
              <a:latin typeface="Segoe UI  "/>
            </a:endParaRPr>
          </a:p>
          <a:p>
            <a:pPr marL="342900" indent="-342900">
              <a:spcAft>
                <a:spcPts val="1200"/>
              </a:spcAft>
              <a:buFont typeface="Arial" panose="020B0604020202020204" pitchFamily="34" charset="0"/>
              <a:buChar char="•"/>
            </a:pPr>
            <a:r>
              <a:rPr lang="en-US" dirty="0">
                <a:solidFill>
                  <a:schemeClr val="accent1"/>
                </a:solidFill>
                <a:latin typeface="Segoe UI  "/>
              </a:rPr>
              <a:t>Test balance</a:t>
            </a:r>
          </a:p>
          <a:p>
            <a:pPr marL="800100" lvl="1" indent="-342900">
              <a:spcAft>
                <a:spcPts val="1200"/>
              </a:spcAft>
              <a:buFont typeface="Wingdings" panose="05000000000000000000" pitchFamily="2" charset="2"/>
              <a:buChar char="Ø"/>
            </a:pPr>
            <a:r>
              <a:rPr lang="en-US" dirty="0">
                <a:solidFill>
                  <a:schemeClr val="accent1"/>
                </a:solidFill>
                <a:latin typeface="Segoe UI  "/>
              </a:rPr>
              <a:t>Focus on compensation and distribution of assets</a:t>
            </a:r>
          </a:p>
        </p:txBody>
      </p:sp>
      <p:sp>
        <p:nvSpPr>
          <p:cNvPr id="10" name="Titel 4">
            <a:extLst>
              <a:ext uri="{FF2B5EF4-FFF2-40B4-BE49-F238E27FC236}">
                <a16:creationId xmlns:a16="http://schemas.microsoft.com/office/drawing/2014/main" id="{46D75612-A2C1-79DC-8AB0-6B0FFDDF0605}"/>
              </a:ext>
            </a:extLst>
          </p:cNvPr>
          <p:cNvSpPr txBox="1">
            <a:spLocks/>
          </p:cNvSpPr>
          <p:nvPr/>
        </p:nvSpPr>
        <p:spPr>
          <a:xfrm>
            <a:off x="647700" y="1287463"/>
            <a:ext cx="7850189" cy="428625"/>
          </a:xfrm>
          <a:prstGeom prst="rect">
            <a:avLst/>
          </a:prstGeom>
        </p:spPr>
        <p:txBody>
          <a:bodyPr/>
          <a:lstStyle>
            <a:lvl1pPr algn="l" defTabSz="457200" rtl="0" eaLnBrk="1" latinLnBrk="0" hangingPunct="1">
              <a:lnSpc>
                <a:spcPts val="2200"/>
              </a:lnSpc>
              <a:spcBef>
                <a:spcPct val="0"/>
              </a:spcBef>
              <a:buNone/>
              <a:defRPr sz="2200" b="0" kern="1200">
                <a:solidFill>
                  <a:srgbClr val="005D76"/>
                </a:solidFill>
                <a:latin typeface="Segoe UI Semibold" pitchFamily="34" charset="0"/>
                <a:ea typeface="+mj-ea"/>
                <a:cs typeface="Arial" pitchFamily="34" charset="0"/>
              </a:defRPr>
            </a:lvl1pPr>
          </a:lstStyle>
          <a:p>
            <a:r>
              <a:rPr lang="en-US" dirty="0"/>
              <a:t>What did the fund do last year?</a:t>
            </a:r>
            <a:endParaRPr lang="en-GB" dirty="0"/>
          </a:p>
        </p:txBody>
      </p:sp>
    </p:spTree>
    <p:extLst>
      <p:ext uri="{BB962C8B-B14F-4D97-AF65-F5344CB8AC3E}">
        <p14:creationId xmlns:p14="http://schemas.microsoft.com/office/powerpoint/2010/main" val="42693883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96019-0404-4EEC-649F-0A8FD39645C5}"/>
            </a:ext>
          </a:extLst>
        </p:cNvPr>
        <p:cNvGrpSpPr/>
        <p:nvPr/>
      </p:nvGrpSpPr>
      <p:grpSpPr>
        <a:xfrm>
          <a:off x="0" y="0"/>
          <a:ext cx="0" cy="0"/>
          <a:chOff x="0" y="0"/>
          <a:chExt cx="0" cy="0"/>
        </a:xfrm>
      </p:grpSpPr>
      <p:sp>
        <p:nvSpPr>
          <p:cNvPr id="4" name="Text 1">
            <a:extLst>
              <a:ext uri="{FF2B5EF4-FFF2-40B4-BE49-F238E27FC236}">
                <a16:creationId xmlns:a16="http://schemas.microsoft.com/office/drawing/2014/main" id="{7FEE3A95-7E41-3B34-1861-4E1CBBF65AD4}"/>
              </a:ext>
            </a:extLst>
          </p:cNvPr>
          <p:cNvSpPr txBox="1"/>
          <p:nvPr/>
        </p:nvSpPr>
        <p:spPr>
          <a:xfrm>
            <a:off x="711920" y="1946563"/>
            <a:ext cx="6310886" cy="2958811"/>
          </a:xfrm>
          <a:prstGeom prst="rect">
            <a:avLst/>
          </a:prstGeom>
          <a:noFill/>
          <a:ln/>
        </p:spPr>
        <p:txBody>
          <a:bodyPr wrap="square" lIns="0" tIns="0" rIns="0" bIns="0" rtlCol="0" anchor="t">
            <a:normAutofit/>
          </a:bodyPr>
          <a:lstStyle/>
          <a:p>
            <a:pPr marL="342900" indent="-342900">
              <a:spcAft>
                <a:spcPts val="1200"/>
              </a:spcAft>
              <a:buFont typeface="+mj-lt"/>
              <a:buAutoNum type="arabicPeriod"/>
            </a:pPr>
            <a:r>
              <a:rPr lang="en-US" dirty="0">
                <a:solidFill>
                  <a:schemeClr val="accent1"/>
                </a:solidFill>
                <a:latin typeface="Segoe UI  "/>
              </a:rPr>
              <a:t>Terminate the current pension plan</a:t>
            </a:r>
          </a:p>
          <a:p>
            <a:pPr marL="342900" indent="-342900">
              <a:spcAft>
                <a:spcPts val="1200"/>
              </a:spcAft>
              <a:buFont typeface="+mj-lt"/>
              <a:buAutoNum type="arabicPeriod"/>
            </a:pPr>
            <a:r>
              <a:rPr lang="en-US" dirty="0">
                <a:solidFill>
                  <a:schemeClr val="accent1"/>
                </a:solidFill>
                <a:latin typeface="Segoe UI  "/>
              </a:rPr>
              <a:t>Convert accrued pensions</a:t>
            </a:r>
          </a:p>
          <a:p>
            <a:pPr marL="342900" indent="-342900">
              <a:spcAft>
                <a:spcPts val="1200"/>
              </a:spcAft>
              <a:buFont typeface="+mj-lt"/>
              <a:buAutoNum type="arabicPeriod"/>
            </a:pPr>
            <a:r>
              <a:rPr lang="en-US" dirty="0">
                <a:solidFill>
                  <a:schemeClr val="accent1"/>
                </a:solidFill>
                <a:latin typeface="Segoe UI  "/>
              </a:rPr>
              <a:t>Compensation</a:t>
            </a:r>
          </a:p>
          <a:p>
            <a:pPr marL="342900" indent="-342900">
              <a:spcAft>
                <a:spcPts val="1200"/>
              </a:spcAft>
              <a:buFont typeface="+mj-lt"/>
              <a:buAutoNum type="arabicPeriod"/>
            </a:pPr>
            <a:r>
              <a:rPr lang="en-US" dirty="0">
                <a:solidFill>
                  <a:schemeClr val="accent1"/>
                </a:solidFill>
                <a:latin typeface="Segoe UI  "/>
              </a:rPr>
              <a:t>Distribute remaining fund assets</a:t>
            </a:r>
          </a:p>
          <a:p>
            <a:pPr marL="342900" indent="-342900">
              <a:spcAft>
                <a:spcPts val="1200"/>
              </a:spcAft>
              <a:buFont typeface="+mj-lt"/>
              <a:buAutoNum type="arabicPeriod"/>
            </a:pPr>
            <a:r>
              <a:rPr lang="en-US" dirty="0">
                <a:solidFill>
                  <a:schemeClr val="accent1"/>
                </a:solidFill>
                <a:latin typeface="Segoe UI  "/>
              </a:rPr>
              <a:t>The transition must be balanced</a:t>
            </a:r>
          </a:p>
        </p:txBody>
      </p:sp>
      <p:sp>
        <p:nvSpPr>
          <p:cNvPr id="10" name="Titel 4">
            <a:extLst>
              <a:ext uri="{FF2B5EF4-FFF2-40B4-BE49-F238E27FC236}">
                <a16:creationId xmlns:a16="http://schemas.microsoft.com/office/drawing/2014/main" id="{D81618D5-496D-D2CE-323C-A29BC1502AC4}"/>
              </a:ext>
            </a:extLst>
          </p:cNvPr>
          <p:cNvSpPr txBox="1">
            <a:spLocks/>
          </p:cNvSpPr>
          <p:nvPr/>
        </p:nvSpPr>
        <p:spPr>
          <a:xfrm>
            <a:off x="647700" y="1287463"/>
            <a:ext cx="7850189" cy="428625"/>
          </a:xfrm>
          <a:prstGeom prst="rect">
            <a:avLst/>
          </a:prstGeom>
        </p:spPr>
        <p:txBody>
          <a:bodyPr/>
          <a:lstStyle>
            <a:lvl1pPr algn="l" defTabSz="457200" rtl="0" eaLnBrk="1" latinLnBrk="0" hangingPunct="1">
              <a:lnSpc>
                <a:spcPts val="2200"/>
              </a:lnSpc>
              <a:spcBef>
                <a:spcPct val="0"/>
              </a:spcBef>
              <a:buNone/>
              <a:defRPr sz="2200" b="0" kern="1200">
                <a:solidFill>
                  <a:srgbClr val="005D76"/>
                </a:solidFill>
                <a:latin typeface="Segoe UI Semibold" pitchFamily="34" charset="0"/>
                <a:ea typeface="+mj-ea"/>
                <a:cs typeface="Arial" pitchFamily="34" charset="0"/>
              </a:defRPr>
            </a:lvl1pPr>
          </a:lstStyle>
          <a:p>
            <a:r>
              <a:rPr lang="en-US" dirty="0"/>
              <a:t>What needs to be arranged when switching providers?</a:t>
            </a:r>
            <a:endParaRPr lang="en-GB" dirty="0">
              <a:solidFill>
                <a:srgbClr val="FF0000"/>
              </a:solidFill>
            </a:endParaRPr>
          </a:p>
        </p:txBody>
      </p:sp>
    </p:spTree>
    <p:extLst>
      <p:ext uri="{BB962C8B-B14F-4D97-AF65-F5344CB8AC3E}">
        <p14:creationId xmlns:p14="http://schemas.microsoft.com/office/powerpoint/2010/main" val="33148809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1"/>
          <p:cNvSpPr txBox="1"/>
          <p:nvPr/>
        </p:nvSpPr>
        <p:spPr>
          <a:xfrm>
            <a:off x="748144" y="1939635"/>
            <a:ext cx="6761019" cy="2965739"/>
          </a:xfrm>
          <a:prstGeom prst="rect">
            <a:avLst/>
          </a:prstGeom>
          <a:noFill/>
          <a:ln/>
        </p:spPr>
        <p:txBody>
          <a:bodyPr wrap="square" lIns="0" tIns="0" rIns="0" bIns="0" rtlCol="0" anchor="t">
            <a:normAutofit/>
          </a:bodyPr>
          <a:lstStyle/>
          <a:p>
            <a:pPr marL="285750" indent="-285750">
              <a:lnSpc>
                <a:spcPct val="150000"/>
              </a:lnSpc>
              <a:buFont typeface="Arial" panose="020B0604020202020204" pitchFamily="34" charset="0"/>
              <a:buChar char="•"/>
            </a:pPr>
            <a:r>
              <a:rPr lang="en-US" dirty="0">
                <a:solidFill>
                  <a:schemeClr val="accent1"/>
                </a:solidFill>
                <a:latin typeface="Segoe UI  "/>
                <a:cs typeface="Segoe UI Semibold" panose="020B0702040204020203" pitchFamily="34" charset="0"/>
              </a:rPr>
              <a:t>Agreements between management and the Works Council</a:t>
            </a:r>
          </a:p>
          <a:p>
            <a:pPr marL="285750" indent="-285750">
              <a:lnSpc>
                <a:spcPct val="150000"/>
              </a:lnSpc>
              <a:buFont typeface="Arial" panose="020B0604020202020204" pitchFamily="34" charset="0"/>
              <a:buChar char="•"/>
            </a:pPr>
            <a:r>
              <a:rPr lang="en-US" dirty="0">
                <a:solidFill>
                  <a:schemeClr val="accent1"/>
                </a:solidFill>
                <a:latin typeface="Segoe UI  "/>
                <a:cs typeface="Segoe UI Semibold" panose="020B0702040204020203" pitchFamily="34" charset="0"/>
              </a:rPr>
              <a:t>From agreements to new regulations</a:t>
            </a:r>
          </a:p>
          <a:p>
            <a:pPr marL="285750" indent="-285750">
              <a:lnSpc>
                <a:spcPct val="150000"/>
              </a:lnSpc>
              <a:buFont typeface="Arial" panose="020B0604020202020204" pitchFamily="34" charset="0"/>
              <a:buChar char="•"/>
            </a:pPr>
            <a:r>
              <a:rPr lang="en-US" dirty="0">
                <a:solidFill>
                  <a:schemeClr val="accent1"/>
                </a:solidFill>
                <a:latin typeface="Segoe UI  "/>
                <a:cs typeface="Segoe UI Semibold" panose="020B0702040204020203" pitchFamily="34" charset="0"/>
              </a:rPr>
              <a:t>What is balanced?</a:t>
            </a:r>
          </a:p>
          <a:p>
            <a:pPr marL="285750" indent="-285750">
              <a:lnSpc>
                <a:spcPct val="150000"/>
              </a:lnSpc>
              <a:buFont typeface="Arial" panose="020B0604020202020204" pitchFamily="34" charset="0"/>
              <a:buChar char="•"/>
            </a:pPr>
            <a:r>
              <a:rPr lang="en-US" dirty="0">
                <a:solidFill>
                  <a:schemeClr val="accent1"/>
                </a:solidFill>
                <a:latin typeface="Segoe UI  "/>
                <a:cs typeface="Segoe UI Semibold" panose="020B0702040204020203" pitchFamily="34" charset="0"/>
              </a:rPr>
              <a:t>We are converting all pensions</a:t>
            </a:r>
          </a:p>
          <a:p>
            <a:pPr marL="285750" indent="-285750">
              <a:lnSpc>
                <a:spcPct val="150000"/>
              </a:lnSpc>
              <a:buFont typeface="Arial" panose="020B0604020202020204" pitchFamily="34" charset="0"/>
              <a:buChar char="•"/>
            </a:pPr>
            <a:r>
              <a:rPr lang="en-US" dirty="0">
                <a:solidFill>
                  <a:schemeClr val="accent1"/>
                </a:solidFill>
                <a:latin typeface="Segoe UI  "/>
                <a:cs typeface="Segoe UI Semibold" panose="020B0702040204020203" pitchFamily="34" charset="0"/>
              </a:rPr>
              <a:t>More about compensation</a:t>
            </a:r>
          </a:p>
          <a:p>
            <a:pPr marL="285750" indent="-285750">
              <a:lnSpc>
                <a:spcPct val="150000"/>
              </a:lnSpc>
              <a:buFont typeface="Arial" panose="020B0604020202020204" pitchFamily="34" charset="0"/>
              <a:buChar char="•"/>
            </a:pPr>
            <a:r>
              <a:rPr lang="en-US" dirty="0">
                <a:solidFill>
                  <a:schemeClr val="accent1"/>
                </a:solidFill>
                <a:latin typeface="Segoe UI  "/>
                <a:cs typeface="Segoe UI Semibold" panose="020B0702040204020203" pitchFamily="34" charset="0"/>
              </a:rPr>
              <a:t>Where are we now?</a:t>
            </a:r>
          </a:p>
        </p:txBody>
      </p:sp>
      <p:sp>
        <p:nvSpPr>
          <p:cNvPr id="6" name="Titel 4">
            <a:extLst>
              <a:ext uri="{FF2B5EF4-FFF2-40B4-BE49-F238E27FC236}">
                <a16:creationId xmlns:a16="http://schemas.microsoft.com/office/drawing/2014/main" id="{9C6D26BB-6757-4EDF-4A26-CA01830445BF}"/>
              </a:ext>
            </a:extLst>
          </p:cNvPr>
          <p:cNvSpPr txBox="1">
            <a:spLocks/>
          </p:cNvSpPr>
          <p:nvPr/>
        </p:nvSpPr>
        <p:spPr>
          <a:xfrm>
            <a:off x="647700" y="1287463"/>
            <a:ext cx="7850189" cy="428625"/>
          </a:xfrm>
          <a:prstGeom prst="rect">
            <a:avLst/>
          </a:prstGeom>
        </p:spPr>
        <p:txBody>
          <a:bodyPr/>
          <a:lstStyle>
            <a:lvl1pPr algn="l" defTabSz="457200" rtl="0" eaLnBrk="1" latinLnBrk="0" hangingPunct="1">
              <a:lnSpc>
                <a:spcPts val="2200"/>
              </a:lnSpc>
              <a:spcBef>
                <a:spcPct val="0"/>
              </a:spcBef>
              <a:buNone/>
              <a:defRPr sz="2200" b="0" kern="1200">
                <a:solidFill>
                  <a:srgbClr val="005D76"/>
                </a:solidFill>
                <a:latin typeface="Segoe UI Semibold" pitchFamily="34" charset="0"/>
                <a:ea typeface="+mj-ea"/>
                <a:cs typeface="Arial" pitchFamily="34" charset="0"/>
              </a:defRPr>
            </a:lvl1pPr>
          </a:lstStyle>
          <a:p>
            <a:r>
              <a:rPr lang="en-GB" dirty="0"/>
              <a:t>What's on the agenda?</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052F2B9-304B-8F3D-458C-C89F6EE789A7}"/>
            </a:ext>
          </a:extLst>
        </p:cNvPr>
        <p:cNvGrpSpPr/>
        <p:nvPr/>
      </p:nvGrpSpPr>
      <p:grpSpPr>
        <a:xfrm>
          <a:off x="0" y="0"/>
          <a:ext cx="0" cy="0"/>
          <a:chOff x="0" y="0"/>
          <a:chExt cx="0" cy="0"/>
        </a:xfrm>
      </p:grpSpPr>
      <p:sp>
        <p:nvSpPr>
          <p:cNvPr id="4" name="Text 1">
            <a:extLst>
              <a:ext uri="{FF2B5EF4-FFF2-40B4-BE49-F238E27FC236}">
                <a16:creationId xmlns:a16="http://schemas.microsoft.com/office/drawing/2014/main" id="{E3FA0073-F86B-A2CE-E64B-3303F9FAFA1C}"/>
              </a:ext>
            </a:extLst>
          </p:cNvPr>
          <p:cNvSpPr txBox="1"/>
          <p:nvPr/>
        </p:nvSpPr>
        <p:spPr>
          <a:xfrm>
            <a:off x="711920" y="1946563"/>
            <a:ext cx="6310886" cy="2958811"/>
          </a:xfrm>
          <a:prstGeom prst="rect">
            <a:avLst/>
          </a:prstGeom>
          <a:noFill/>
          <a:ln/>
        </p:spPr>
        <p:txBody>
          <a:bodyPr wrap="square" lIns="0" tIns="0" rIns="0" bIns="0" rtlCol="0" anchor="t">
            <a:normAutofit/>
          </a:bodyPr>
          <a:lstStyle/>
          <a:p>
            <a:pPr marL="285750" indent="-285750">
              <a:spcAft>
                <a:spcPts val="1200"/>
              </a:spcAft>
              <a:buFont typeface="Arial" panose="020B0604020202020204" pitchFamily="34" charset="0"/>
              <a:buChar char="•"/>
            </a:pPr>
            <a:r>
              <a:rPr lang="en-US" dirty="0">
                <a:solidFill>
                  <a:schemeClr val="accent1"/>
                </a:solidFill>
                <a:latin typeface="Segoe UI  "/>
              </a:rPr>
              <a:t>The current pension plan must be terminated and the accrued pensions converted</a:t>
            </a:r>
          </a:p>
          <a:p>
            <a:pPr marL="285750" indent="-285750">
              <a:spcAft>
                <a:spcPts val="1200"/>
              </a:spcAft>
              <a:buFont typeface="Arial" panose="020B0604020202020204" pitchFamily="34" charset="0"/>
              <a:buChar char="•"/>
            </a:pPr>
            <a:r>
              <a:rPr lang="en-US" dirty="0">
                <a:solidFill>
                  <a:schemeClr val="accent1"/>
                </a:solidFill>
                <a:latin typeface="Segoe UI  "/>
              </a:rPr>
              <a:t>The remaining fund assets (after allocating the value of the pension) must be distributed as evenly as possible</a:t>
            </a:r>
          </a:p>
          <a:p>
            <a:pPr marL="285750" indent="-285750">
              <a:spcAft>
                <a:spcPts val="1200"/>
              </a:spcAft>
              <a:buFont typeface="Arial" panose="020B0604020202020204" pitchFamily="34" charset="0"/>
              <a:buChar char="•"/>
            </a:pPr>
            <a:r>
              <a:rPr lang="en-US" dirty="0">
                <a:solidFill>
                  <a:schemeClr val="accent1"/>
                </a:solidFill>
                <a:latin typeface="Segoe UI  "/>
              </a:rPr>
              <a:t>The transition must not favor or disadvantage certain groups</a:t>
            </a:r>
          </a:p>
        </p:txBody>
      </p:sp>
      <p:sp>
        <p:nvSpPr>
          <p:cNvPr id="10" name="Titel 4">
            <a:extLst>
              <a:ext uri="{FF2B5EF4-FFF2-40B4-BE49-F238E27FC236}">
                <a16:creationId xmlns:a16="http://schemas.microsoft.com/office/drawing/2014/main" id="{A88F1182-562E-5119-DACB-A5F3C80B49FE}"/>
              </a:ext>
            </a:extLst>
          </p:cNvPr>
          <p:cNvSpPr txBox="1">
            <a:spLocks/>
          </p:cNvSpPr>
          <p:nvPr/>
        </p:nvSpPr>
        <p:spPr>
          <a:xfrm>
            <a:off x="647700" y="1287463"/>
            <a:ext cx="7850189" cy="428625"/>
          </a:xfrm>
          <a:prstGeom prst="rect">
            <a:avLst/>
          </a:prstGeom>
        </p:spPr>
        <p:txBody>
          <a:bodyPr/>
          <a:lstStyle>
            <a:lvl1pPr algn="l" defTabSz="457200" rtl="0" eaLnBrk="1" latinLnBrk="0" hangingPunct="1">
              <a:lnSpc>
                <a:spcPts val="2200"/>
              </a:lnSpc>
              <a:spcBef>
                <a:spcPct val="0"/>
              </a:spcBef>
              <a:buNone/>
              <a:defRPr sz="2200" b="0" kern="1200">
                <a:solidFill>
                  <a:srgbClr val="005D76"/>
                </a:solidFill>
                <a:latin typeface="Segoe UI Semibold" pitchFamily="34" charset="0"/>
                <a:ea typeface="+mj-ea"/>
                <a:cs typeface="Arial" pitchFamily="34" charset="0"/>
              </a:defRPr>
            </a:lvl1pPr>
          </a:lstStyle>
          <a:p>
            <a:r>
              <a:rPr lang="en-US" dirty="0"/>
              <a:t>What needs to be arranged when switching?</a:t>
            </a:r>
            <a:endParaRPr lang="en-GB" dirty="0"/>
          </a:p>
        </p:txBody>
      </p:sp>
    </p:spTree>
    <p:extLst>
      <p:ext uri="{BB962C8B-B14F-4D97-AF65-F5344CB8AC3E}">
        <p14:creationId xmlns:p14="http://schemas.microsoft.com/office/powerpoint/2010/main" val="467417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7E4C0D0C-BC6F-7117-117E-6EB0EB69FB01}"/>
              </a:ext>
            </a:extLst>
          </p:cNvPr>
          <p:cNvPicPr>
            <a:picLocks noGrp="1" noChangeAspect="1"/>
          </p:cNvPicPr>
          <p:nvPr>
            <p:ph type="pic" sz="quarter" idx="10"/>
          </p:nvPr>
        </p:nvPicPr>
        <p:blipFill>
          <a:blip r:embed="rId3"/>
          <a:srcRect t="34150" b="34150"/>
          <a:stretch/>
        </p:blipFill>
        <p:spPr/>
      </p:pic>
      <p:sp>
        <p:nvSpPr>
          <p:cNvPr id="5" name="Title 4">
            <a:extLst>
              <a:ext uri="{FF2B5EF4-FFF2-40B4-BE49-F238E27FC236}">
                <a16:creationId xmlns:a16="http://schemas.microsoft.com/office/drawing/2014/main" id="{7B4470D7-EB27-62EF-F05C-D485AF3A48AA}"/>
              </a:ext>
            </a:extLst>
          </p:cNvPr>
          <p:cNvSpPr>
            <a:spLocks noGrp="1"/>
          </p:cNvSpPr>
          <p:nvPr>
            <p:ph type="title"/>
          </p:nvPr>
        </p:nvSpPr>
        <p:spPr/>
        <p:txBody>
          <a:bodyPr/>
          <a:lstStyle/>
          <a:p>
            <a:r>
              <a:rPr lang="nl-NL" dirty="0" err="1"/>
              <a:t>What</a:t>
            </a:r>
            <a:r>
              <a:rPr lang="nl-NL" dirty="0"/>
              <a:t> does “</a:t>
            </a:r>
            <a:r>
              <a:rPr lang="nl-NL" dirty="0" err="1"/>
              <a:t>balanced</a:t>
            </a:r>
            <a:r>
              <a:rPr lang="nl-NL" dirty="0"/>
              <a:t>” </a:t>
            </a:r>
            <a:r>
              <a:rPr lang="nl-NL" dirty="0" err="1"/>
              <a:t>mean</a:t>
            </a:r>
            <a:r>
              <a:rPr lang="nl-NL" dirty="0"/>
              <a:t>? </a:t>
            </a:r>
          </a:p>
        </p:txBody>
      </p:sp>
      <p:sp>
        <p:nvSpPr>
          <p:cNvPr id="2" name="Tijdelijke aanduiding voor dianummer 1">
            <a:extLst>
              <a:ext uri="{FF2B5EF4-FFF2-40B4-BE49-F238E27FC236}">
                <a16:creationId xmlns:a16="http://schemas.microsoft.com/office/drawing/2014/main" id="{57DD3B4A-7BE6-DB92-5F71-6E44D39084E2}"/>
              </a:ext>
            </a:extLst>
          </p:cNvPr>
          <p:cNvSpPr>
            <a:spLocks noGrp="1"/>
          </p:cNvSpPr>
          <p:nvPr>
            <p:ph type="sldNum" sz="quarter" idx="4"/>
          </p:nvPr>
        </p:nvSpPr>
        <p:spPr/>
        <p:txBody>
          <a:bodyPr/>
          <a:lstStyle/>
          <a:p>
            <a:fld id="{44259A67-670E-4C64-97AA-2ABF111DB1CB}" type="slidenum">
              <a:rPr lang="en-GB" smtClean="0"/>
              <a:pPr/>
              <a:t>21</a:t>
            </a:fld>
            <a:endParaRPr lang="en-GB"/>
          </a:p>
        </p:txBody>
      </p:sp>
      <p:sp>
        <p:nvSpPr>
          <p:cNvPr id="3" name="Tijdelijke aanduiding voor tekst 2">
            <a:extLst>
              <a:ext uri="{FF2B5EF4-FFF2-40B4-BE49-F238E27FC236}">
                <a16:creationId xmlns:a16="http://schemas.microsoft.com/office/drawing/2014/main" id="{21648DC8-145E-121D-2ABB-642CD129DD5E}"/>
              </a:ext>
            </a:extLst>
          </p:cNvPr>
          <p:cNvSpPr>
            <a:spLocks noGrp="1"/>
          </p:cNvSpPr>
          <p:nvPr>
            <p:ph type="body" sz="quarter" idx="11"/>
          </p:nvPr>
        </p:nvSpPr>
        <p:spPr/>
        <p:txBody>
          <a:bodyPr vert="horz" lIns="0" tIns="0" rIns="0" bIns="0" rtlCol="0" anchor="t">
            <a:noAutofit/>
          </a:bodyPr>
          <a:lstStyle/>
          <a:p>
            <a:pPr marL="229870" indent="-229870">
              <a:lnSpc>
                <a:spcPct val="100000"/>
              </a:lnSpc>
            </a:pPr>
            <a:endParaRPr lang="nl-NL" sz="3000" b="1"/>
          </a:p>
          <a:p>
            <a:pPr marL="229870" indent="-229870">
              <a:lnSpc>
                <a:spcPct val="100000"/>
              </a:lnSpc>
            </a:pPr>
            <a:endParaRPr lang="nl-NL" sz="3000" b="1"/>
          </a:p>
        </p:txBody>
      </p:sp>
      <p:pic>
        <p:nvPicPr>
          <p:cNvPr id="4" name="Afbeelding 3">
            <a:extLst>
              <a:ext uri="{FF2B5EF4-FFF2-40B4-BE49-F238E27FC236}">
                <a16:creationId xmlns:a16="http://schemas.microsoft.com/office/drawing/2014/main" id="{74D658A6-E1E3-300D-3A41-F11F5E92BC8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9552" y="197311"/>
            <a:ext cx="2772758" cy="388475"/>
          </a:xfrm>
          <a:prstGeom prst="rect">
            <a:avLst/>
          </a:prstGeom>
          <a:noFill/>
        </p:spPr>
      </p:pic>
    </p:spTree>
    <p:extLst>
      <p:ext uri="{BB962C8B-B14F-4D97-AF65-F5344CB8AC3E}">
        <p14:creationId xmlns:p14="http://schemas.microsoft.com/office/powerpoint/2010/main" val="4437620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618BD4-AB00-AB21-ED24-9F8FFA510B40}"/>
            </a:ext>
          </a:extLst>
        </p:cNvPr>
        <p:cNvGrpSpPr/>
        <p:nvPr/>
      </p:nvGrpSpPr>
      <p:grpSpPr>
        <a:xfrm>
          <a:off x="0" y="0"/>
          <a:ext cx="0" cy="0"/>
          <a:chOff x="0" y="0"/>
          <a:chExt cx="0" cy="0"/>
        </a:xfrm>
      </p:grpSpPr>
      <p:sp>
        <p:nvSpPr>
          <p:cNvPr id="4" name="Text 1">
            <a:extLst>
              <a:ext uri="{FF2B5EF4-FFF2-40B4-BE49-F238E27FC236}">
                <a16:creationId xmlns:a16="http://schemas.microsoft.com/office/drawing/2014/main" id="{090E9F5C-6351-20CA-31C9-1B119741C9BB}"/>
              </a:ext>
            </a:extLst>
          </p:cNvPr>
          <p:cNvSpPr txBox="1"/>
          <p:nvPr/>
        </p:nvSpPr>
        <p:spPr>
          <a:xfrm>
            <a:off x="711919" y="1946563"/>
            <a:ext cx="7850189" cy="2958811"/>
          </a:xfrm>
          <a:prstGeom prst="rect">
            <a:avLst/>
          </a:prstGeom>
          <a:noFill/>
          <a:ln/>
        </p:spPr>
        <p:txBody>
          <a:bodyPr wrap="square" lIns="0" tIns="0" rIns="0" bIns="0" rtlCol="0" anchor="t">
            <a:normAutofit/>
          </a:bodyPr>
          <a:lstStyle/>
          <a:p>
            <a:pPr marL="342900" indent="-342900">
              <a:spcAft>
                <a:spcPts val="1200"/>
              </a:spcAft>
              <a:buFont typeface="+mj-lt"/>
              <a:buAutoNum type="arabicPeriod"/>
            </a:pPr>
            <a:r>
              <a:rPr lang="en-US" dirty="0">
                <a:solidFill>
                  <a:schemeClr val="accent1"/>
                </a:solidFill>
                <a:latin typeface="Segoe UI  "/>
              </a:rPr>
              <a:t> You can look at the present: what does everyone “have” and will that remain intact? Or are there groups that are losing something?</a:t>
            </a:r>
          </a:p>
          <a:p>
            <a:pPr marL="342900" indent="-342900">
              <a:spcAft>
                <a:spcPts val="1200"/>
              </a:spcAft>
              <a:buFont typeface="+mj-lt"/>
              <a:buAutoNum type="arabicPeriod"/>
            </a:pPr>
            <a:r>
              <a:rPr lang="en-US" dirty="0">
                <a:solidFill>
                  <a:schemeClr val="accent1"/>
                </a:solidFill>
                <a:latin typeface="Segoe UI  "/>
              </a:rPr>
              <a:t> A second possibility: look at the past. Are there issues that still need to be ‘rectified’? </a:t>
            </a:r>
          </a:p>
          <a:p>
            <a:pPr marL="342900" indent="-342900">
              <a:spcAft>
                <a:spcPts val="1200"/>
              </a:spcAft>
              <a:buFont typeface="+mj-lt"/>
              <a:buAutoNum type="arabicPeriod"/>
            </a:pPr>
            <a:r>
              <a:rPr lang="en-US" dirty="0">
                <a:solidFill>
                  <a:schemeClr val="accent1"/>
                </a:solidFill>
                <a:latin typeface="Segoe UI  "/>
              </a:rPr>
              <a:t>Look to the future: what is the expected effect of the changes and will they turn out more or less the same?</a:t>
            </a:r>
          </a:p>
          <a:p>
            <a:pPr marL="342900" indent="-342900">
              <a:spcAft>
                <a:spcPts val="1200"/>
              </a:spcAft>
              <a:buFont typeface="+mj-lt"/>
              <a:buAutoNum type="arabicPeriod"/>
            </a:pPr>
            <a:r>
              <a:rPr lang="en-US" dirty="0">
                <a:solidFill>
                  <a:schemeClr val="accent1"/>
                </a:solidFill>
                <a:latin typeface="Segoe UI  "/>
              </a:rPr>
              <a:t>who is best placed to cope with a setback and who is not? </a:t>
            </a:r>
          </a:p>
        </p:txBody>
      </p:sp>
      <p:sp>
        <p:nvSpPr>
          <p:cNvPr id="10" name="Titel 4">
            <a:extLst>
              <a:ext uri="{FF2B5EF4-FFF2-40B4-BE49-F238E27FC236}">
                <a16:creationId xmlns:a16="http://schemas.microsoft.com/office/drawing/2014/main" id="{138CA87D-4D32-483B-9B2E-5BDD9CF28921}"/>
              </a:ext>
            </a:extLst>
          </p:cNvPr>
          <p:cNvSpPr txBox="1">
            <a:spLocks/>
          </p:cNvSpPr>
          <p:nvPr/>
        </p:nvSpPr>
        <p:spPr>
          <a:xfrm>
            <a:off x="647700" y="1287463"/>
            <a:ext cx="7850189" cy="428625"/>
          </a:xfrm>
          <a:prstGeom prst="rect">
            <a:avLst/>
          </a:prstGeom>
        </p:spPr>
        <p:txBody>
          <a:bodyPr/>
          <a:lstStyle>
            <a:lvl1pPr algn="l" defTabSz="457200" rtl="0" eaLnBrk="1" latinLnBrk="0" hangingPunct="1">
              <a:lnSpc>
                <a:spcPts val="2200"/>
              </a:lnSpc>
              <a:spcBef>
                <a:spcPct val="0"/>
              </a:spcBef>
              <a:buNone/>
              <a:defRPr sz="2200" b="0" kern="1200">
                <a:solidFill>
                  <a:srgbClr val="005D76"/>
                </a:solidFill>
                <a:latin typeface="Segoe UI Semibold" pitchFamily="34" charset="0"/>
                <a:ea typeface="+mj-ea"/>
                <a:cs typeface="Arial" pitchFamily="34" charset="0"/>
              </a:defRPr>
            </a:lvl1pPr>
          </a:lstStyle>
          <a:p>
            <a:r>
              <a:rPr lang="en-GB" dirty="0"/>
              <a:t>What is balanced?</a:t>
            </a:r>
          </a:p>
        </p:txBody>
      </p:sp>
    </p:spTree>
    <p:extLst>
      <p:ext uri="{BB962C8B-B14F-4D97-AF65-F5344CB8AC3E}">
        <p14:creationId xmlns:p14="http://schemas.microsoft.com/office/powerpoint/2010/main" val="4234837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D90335-1549-D41B-224B-9D65451657D0}"/>
            </a:ext>
          </a:extLst>
        </p:cNvPr>
        <p:cNvGrpSpPr/>
        <p:nvPr/>
      </p:nvGrpSpPr>
      <p:grpSpPr>
        <a:xfrm>
          <a:off x="0" y="0"/>
          <a:ext cx="0" cy="0"/>
          <a:chOff x="0" y="0"/>
          <a:chExt cx="0" cy="0"/>
        </a:xfrm>
      </p:grpSpPr>
      <p:sp>
        <p:nvSpPr>
          <p:cNvPr id="4" name="Text 1">
            <a:extLst>
              <a:ext uri="{FF2B5EF4-FFF2-40B4-BE49-F238E27FC236}">
                <a16:creationId xmlns:a16="http://schemas.microsoft.com/office/drawing/2014/main" id="{71F9C8AA-28AA-B21B-79E5-0EE2FAAFC565}"/>
              </a:ext>
            </a:extLst>
          </p:cNvPr>
          <p:cNvSpPr txBox="1"/>
          <p:nvPr/>
        </p:nvSpPr>
        <p:spPr>
          <a:xfrm>
            <a:off x="711919" y="1946563"/>
            <a:ext cx="7850189" cy="2958811"/>
          </a:xfrm>
          <a:prstGeom prst="rect">
            <a:avLst/>
          </a:prstGeom>
          <a:noFill/>
          <a:ln/>
        </p:spPr>
        <p:txBody>
          <a:bodyPr wrap="square" lIns="0" tIns="0" rIns="0" bIns="0" rtlCol="0" anchor="t">
            <a:normAutofit/>
          </a:bodyPr>
          <a:lstStyle/>
          <a:p>
            <a:pPr marL="342900" indent="-342900">
              <a:spcAft>
                <a:spcPts val="1200"/>
              </a:spcAft>
              <a:buFont typeface="+mj-lt"/>
              <a:buAutoNum type="arabicPeriod"/>
            </a:pPr>
            <a:r>
              <a:rPr lang="en-US" dirty="0">
                <a:solidFill>
                  <a:schemeClr val="accent1"/>
                </a:solidFill>
                <a:latin typeface="Segoe UI  "/>
                <a:cs typeface="Segoe UI Semibold" panose="020B0702040204020203" pitchFamily="34" charset="0"/>
              </a:rPr>
              <a:t>You can look at the present: what does everyone “have” and will that remain intact? Or are there groups that will lose something?</a:t>
            </a:r>
          </a:p>
          <a:p>
            <a:pPr marL="342900" indent="-342900">
              <a:spcAft>
                <a:spcPts val="1200"/>
              </a:spcAft>
              <a:buFont typeface="+mj-lt"/>
              <a:buAutoNum type="arabicPeriod"/>
            </a:pPr>
            <a:r>
              <a:rPr lang="en-US" dirty="0">
                <a:solidFill>
                  <a:schemeClr val="accent1"/>
                </a:solidFill>
                <a:latin typeface="Segoe UI  "/>
                <a:cs typeface="Segoe UI Semibold" panose="020B0702040204020203" pitchFamily="34" charset="0"/>
              </a:rPr>
              <a:t>...</a:t>
            </a:r>
          </a:p>
          <a:p>
            <a:pPr marL="342900" indent="-342900">
              <a:spcAft>
                <a:spcPts val="1200"/>
              </a:spcAft>
              <a:buFont typeface="+mj-lt"/>
              <a:buAutoNum type="arabicPeriod"/>
            </a:pPr>
            <a:r>
              <a:rPr lang="en-US" dirty="0">
                <a:solidFill>
                  <a:schemeClr val="accent1"/>
                </a:solidFill>
                <a:latin typeface="Segoe UI  "/>
                <a:cs typeface="Segoe UI Semibold" panose="020B0702040204020203" pitchFamily="34" charset="0"/>
              </a:rPr>
              <a:t>Look to the future: what is the expected effect of the changes and will they turn out more or less the same?</a:t>
            </a:r>
          </a:p>
          <a:p>
            <a:pPr marL="342900" indent="-342900">
              <a:spcAft>
                <a:spcPts val="1200"/>
              </a:spcAft>
              <a:buFont typeface="+mj-lt"/>
              <a:buAutoNum type="arabicPeriod"/>
            </a:pPr>
            <a:r>
              <a:rPr lang="en-US" dirty="0">
                <a:solidFill>
                  <a:schemeClr val="accent1"/>
                </a:solidFill>
                <a:latin typeface="Segoe UI  "/>
                <a:cs typeface="Segoe UI Semibold" panose="020B0702040204020203" pitchFamily="34" charset="0"/>
              </a:rPr>
              <a:t>Methods 1 and 3 are legally required</a:t>
            </a:r>
            <a:endParaRPr lang="en-US" sz="1400" dirty="0">
              <a:solidFill>
                <a:schemeClr val="accent1"/>
              </a:solidFill>
              <a:latin typeface="Segoe UI  "/>
            </a:endParaRPr>
          </a:p>
        </p:txBody>
      </p:sp>
      <p:sp>
        <p:nvSpPr>
          <p:cNvPr id="10" name="Titel 4">
            <a:extLst>
              <a:ext uri="{FF2B5EF4-FFF2-40B4-BE49-F238E27FC236}">
                <a16:creationId xmlns:a16="http://schemas.microsoft.com/office/drawing/2014/main" id="{C9F7FFB5-0CEF-1741-CC05-0F6786F3E613}"/>
              </a:ext>
            </a:extLst>
          </p:cNvPr>
          <p:cNvSpPr txBox="1">
            <a:spLocks/>
          </p:cNvSpPr>
          <p:nvPr/>
        </p:nvSpPr>
        <p:spPr>
          <a:xfrm>
            <a:off x="647700" y="1287463"/>
            <a:ext cx="7850189" cy="428625"/>
          </a:xfrm>
          <a:prstGeom prst="rect">
            <a:avLst/>
          </a:prstGeom>
        </p:spPr>
        <p:txBody>
          <a:bodyPr/>
          <a:lstStyle>
            <a:lvl1pPr algn="l" defTabSz="457200" rtl="0" eaLnBrk="1" latinLnBrk="0" hangingPunct="1">
              <a:lnSpc>
                <a:spcPts val="2200"/>
              </a:lnSpc>
              <a:spcBef>
                <a:spcPct val="0"/>
              </a:spcBef>
              <a:buNone/>
              <a:defRPr sz="2200" b="0" kern="1200">
                <a:solidFill>
                  <a:srgbClr val="005D76"/>
                </a:solidFill>
                <a:latin typeface="Segoe UI Semibold" pitchFamily="34" charset="0"/>
                <a:ea typeface="+mj-ea"/>
                <a:cs typeface="Arial" pitchFamily="34" charset="0"/>
              </a:defRPr>
            </a:lvl1pPr>
          </a:lstStyle>
          <a:p>
            <a:r>
              <a:rPr lang="en-GB" dirty="0"/>
              <a:t>What is balanced?</a:t>
            </a:r>
          </a:p>
        </p:txBody>
      </p:sp>
    </p:spTree>
    <p:extLst>
      <p:ext uri="{BB962C8B-B14F-4D97-AF65-F5344CB8AC3E}">
        <p14:creationId xmlns:p14="http://schemas.microsoft.com/office/powerpoint/2010/main" val="2945862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837DC6-9FF3-9C55-9D04-28C735F7594B}"/>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FA5B0EE0-6A06-A7CC-7E98-B4515DB37237}"/>
              </a:ext>
            </a:extLst>
          </p:cNvPr>
          <p:cNvPicPr>
            <a:picLocks noGrp="1" noChangeAspect="1"/>
          </p:cNvPicPr>
          <p:nvPr>
            <p:ph type="pic" sz="quarter" idx="10"/>
          </p:nvPr>
        </p:nvPicPr>
        <p:blipFill>
          <a:blip r:embed="rId3"/>
          <a:srcRect t="35241" b="33065"/>
          <a:stretch>
            <a:fillRect/>
          </a:stretch>
        </p:blipFill>
        <p:spPr>
          <a:xfrm>
            <a:off x="0" y="801688"/>
            <a:ext cx="9144000" cy="1932082"/>
          </a:xfrm>
        </p:spPr>
      </p:pic>
      <p:sp>
        <p:nvSpPr>
          <p:cNvPr id="5" name="Title 4">
            <a:extLst>
              <a:ext uri="{FF2B5EF4-FFF2-40B4-BE49-F238E27FC236}">
                <a16:creationId xmlns:a16="http://schemas.microsoft.com/office/drawing/2014/main" id="{FA03A229-866D-8BFD-DCB7-C1D92CC6AECA}"/>
              </a:ext>
            </a:extLst>
          </p:cNvPr>
          <p:cNvSpPr>
            <a:spLocks noGrp="1"/>
          </p:cNvSpPr>
          <p:nvPr>
            <p:ph type="title"/>
          </p:nvPr>
        </p:nvSpPr>
        <p:spPr/>
        <p:txBody>
          <a:bodyPr/>
          <a:lstStyle/>
          <a:p>
            <a:r>
              <a:rPr lang="en-US" dirty="0"/>
              <a:t>Two criteria for assessing balance</a:t>
            </a:r>
            <a:br>
              <a:rPr lang="en-US" dirty="0"/>
            </a:br>
            <a:br>
              <a:rPr lang="en-US" dirty="0"/>
            </a:br>
            <a:br>
              <a:rPr lang="en-US" dirty="0"/>
            </a:br>
            <a:r>
              <a:rPr lang="en-US" dirty="0"/>
              <a:t>(with an eye on the present and an eye on the future) </a:t>
            </a:r>
          </a:p>
        </p:txBody>
      </p:sp>
      <p:sp>
        <p:nvSpPr>
          <p:cNvPr id="2" name="Tijdelijke aanduiding voor dianummer 1">
            <a:extLst>
              <a:ext uri="{FF2B5EF4-FFF2-40B4-BE49-F238E27FC236}">
                <a16:creationId xmlns:a16="http://schemas.microsoft.com/office/drawing/2014/main" id="{0D5B3CDC-3716-E6A8-D853-3B3822C8611A}"/>
              </a:ext>
            </a:extLst>
          </p:cNvPr>
          <p:cNvSpPr>
            <a:spLocks noGrp="1"/>
          </p:cNvSpPr>
          <p:nvPr>
            <p:ph type="sldNum" sz="quarter" idx="4"/>
          </p:nvPr>
        </p:nvSpPr>
        <p:spPr/>
        <p:txBody>
          <a:bodyPr/>
          <a:lstStyle/>
          <a:p>
            <a:fld id="{44259A67-670E-4C64-97AA-2ABF111DB1CB}" type="slidenum">
              <a:rPr lang="en-GB" smtClean="0"/>
              <a:pPr/>
              <a:t>24</a:t>
            </a:fld>
            <a:endParaRPr lang="en-GB"/>
          </a:p>
        </p:txBody>
      </p:sp>
      <p:sp>
        <p:nvSpPr>
          <p:cNvPr id="3" name="Tijdelijke aanduiding voor tekst 2">
            <a:extLst>
              <a:ext uri="{FF2B5EF4-FFF2-40B4-BE49-F238E27FC236}">
                <a16:creationId xmlns:a16="http://schemas.microsoft.com/office/drawing/2014/main" id="{C16FFFA4-4980-A457-DD4A-E0F96B453F94}"/>
              </a:ext>
            </a:extLst>
          </p:cNvPr>
          <p:cNvSpPr>
            <a:spLocks noGrp="1"/>
          </p:cNvSpPr>
          <p:nvPr>
            <p:ph type="body" sz="quarter" idx="11"/>
          </p:nvPr>
        </p:nvSpPr>
        <p:spPr/>
        <p:txBody>
          <a:bodyPr vert="horz" lIns="0" tIns="0" rIns="0" bIns="0" rtlCol="0" anchor="t">
            <a:noAutofit/>
          </a:bodyPr>
          <a:lstStyle/>
          <a:p>
            <a:pPr marL="0" indent="0">
              <a:lnSpc>
                <a:spcPct val="100000"/>
              </a:lnSpc>
              <a:buNone/>
            </a:pPr>
            <a:endParaRPr lang="nl-NL" sz="3000" b="1" dirty="0"/>
          </a:p>
          <a:p>
            <a:pPr marL="229870" indent="-229870">
              <a:lnSpc>
                <a:spcPct val="100000"/>
              </a:lnSpc>
            </a:pPr>
            <a:endParaRPr lang="nl-NL" sz="3000" b="1" dirty="0"/>
          </a:p>
        </p:txBody>
      </p:sp>
    </p:spTree>
    <p:extLst>
      <p:ext uri="{BB962C8B-B14F-4D97-AF65-F5344CB8AC3E}">
        <p14:creationId xmlns:p14="http://schemas.microsoft.com/office/powerpoint/2010/main" val="29039875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01B4C477-DEC6-7191-C1A5-0F5129BF4EB6}"/>
              </a:ext>
            </a:extLst>
          </p:cNvPr>
          <p:cNvSpPr>
            <a:spLocks noGrp="1"/>
          </p:cNvSpPr>
          <p:nvPr>
            <p:ph type="sldNum" sz="quarter" idx="4"/>
          </p:nvPr>
        </p:nvSpPr>
        <p:spPr/>
        <p:txBody>
          <a:bodyPr/>
          <a:lstStyle/>
          <a:p>
            <a:fld id="{44259A67-670E-4C64-97AA-2ABF111DB1CB}" type="slidenum">
              <a:rPr lang="en-GB" smtClean="0"/>
              <a:pPr/>
              <a:t>25</a:t>
            </a:fld>
            <a:endParaRPr lang="en-GB"/>
          </a:p>
        </p:txBody>
      </p:sp>
      <p:sp>
        <p:nvSpPr>
          <p:cNvPr id="5" name="Tekstvak 4">
            <a:extLst>
              <a:ext uri="{FF2B5EF4-FFF2-40B4-BE49-F238E27FC236}">
                <a16:creationId xmlns:a16="http://schemas.microsoft.com/office/drawing/2014/main" id="{D4723225-7032-6E82-185B-75EFD4792BB0}"/>
              </a:ext>
            </a:extLst>
          </p:cNvPr>
          <p:cNvSpPr txBox="1"/>
          <p:nvPr/>
        </p:nvSpPr>
        <p:spPr>
          <a:xfrm>
            <a:off x="585355" y="1404361"/>
            <a:ext cx="7973290" cy="2308324"/>
          </a:xfrm>
          <a:prstGeom prst="rect">
            <a:avLst/>
          </a:prstGeom>
          <a:noFill/>
        </p:spPr>
        <p:txBody>
          <a:bodyPr wrap="square">
            <a:spAutoFit/>
          </a:bodyPr>
          <a:lstStyle/>
          <a:p>
            <a:pPr>
              <a:buNone/>
            </a:pPr>
            <a:r>
              <a:rPr lang="en-US" sz="1600" dirty="0">
                <a:solidFill>
                  <a:schemeClr val="accent1"/>
                </a:solidFill>
                <a:latin typeface="Segoe UI" panose="020B0502040204020203" pitchFamily="34" charset="0"/>
                <a:cs typeface="Segoe UI" panose="020B0502040204020203" pitchFamily="34" charset="0"/>
              </a:rPr>
              <a:t>What is the weighted average benefit in the current and new pension schemes?</a:t>
            </a:r>
          </a:p>
          <a:p>
            <a:pPr marL="285750" indent="-285750">
              <a:buFont typeface="Arial" panose="020B0604020202020204" pitchFamily="34" charset="0"/>
              <a:buChar char="•"/>
            </a:pPr>
            <a:r>
              <a:rPr lang="en-US" sz="1600" dirty="0">
                <a:solidFill>
                  <a:schemeClr val="accent1"/>
                </a:solidFill>
                <a:latin typeface="Segoe UI" panose="020B0502040204020203" pitchFamily="34" charset="0"/>
                <a:cs typeface="Segoe UI" panose="020B0502040204020203" pitchFamily="34" charset="0"/>
              </a:rPr>
              <a:t>Broken down by age;</a:t>
            </a:r>
          </a:p>
          <a:p>
            <a:pPr marL="285750" indent="-285750">
              <a:buFont typeface="Arial" panose="020B0604020202020204" pitchFamily="34" charset="0"/>
              <a:buChar char="•"/>
            </a:pPr>
            <a:r>
              <a:rPr lang="en-US" sz="1600" dirty="0">
                <a:solidFill>
                  <a:schemeClr val="accent1"/>
                </a:solidFill>
                <a:latin typeface="Segoe UI" panose="020B0502040204020203" pitchFamily="34" charset="0"/>
                <a:cs typeface="Segoe UI" panose="020B0502040204020203" pitchFamily="34" charset="0"/>
              </a:rPr>
              <a:t>Takes into account expected increases and decreases;</a:t>
            </a:r>
          </a:p>
          <a:p>
            <a:pPr marL="285750" indent="-285750">
              <a:buFont typeface="Arial" panose="020B0604020202020204" pitchFamily="34" charset="0"/>
              <a:buChar char="•"/>
            </a:pPr>
            <a:r>
              <a:rPr lang="en-US" sz="1600" dirty="0">
                <a:solidFill>
                  <a:schemeClr val="accent1"/>
                </a:solidFill>
                <a:latin typeface="Segoe UI" panose="020B0502040204020203" pitchFamily="34" charset="0"/>
                <a:cs typeface="Segoe UI" panose="020B0502040204020203" pitchFamily="34" charset="0"/>
              </a:rPr>
              <a:t>Helps to assess whether agreements are balanced;</a:t>
            </a:r>
          </a:p>
          <a:p>
            <a:pPr>
              <a:buNone/>
            </a:pPr>
            <a:endParaRPr lang="en-US" sz="1600" dirty="0">
              <a:solidFill>
                <a:schemeClr val="accent1"/>
              </a:solidFill>
              <a:latin typeface="Segoe UI" panose="020B0502040204020203" pitchFamily="34" charset="0"/>
              <a:cs typeface="Segoe UI" panose="020B0502040204020203" pitchFamily="34" charset="0"/>
            </a:endParaRPr>
          </a:p>
          <a:p>
            <a:pPr>
              <a:buNone/>
            </a:pPr>
            <a:r>
              <a:rPr lang="en-US" sz="1600" dirty="0">
                <a:solidFill>
                  <a:schemeClr val="accent1"/>
                </a:solidFill>
                <a:latin typeface="Segoe UI" panose="020B0502040204020203" pitchFamily="34" charset="0"/>
                <a:cs typeface="Segoe UI" panose="020B0502040204020203" pitchFamily="34" charset="0"/>
              </a:rPr>
              <a:t>Example:</a:t>
            </a:r>
          </a:p>
          <a:p>
            <a:pPr marL="285750" indent="-285750">
              <a:buFont typeface="Arial" panose="020B0604020202020204" pitchFamily="34" charset="0"/>
              <a:buChar char="•"/>
            </a:pPr>
            <a:r>
              <a:rPr lang="en-US" sz="1600" dirty="0">
                <a:solidFill>
                  <a:schemeClr val="accent1"/>
                </a:solidFill>
                <a:latin typeface="Segoe UI" panose="020B0502040204020203" pitchFamily="34" charset="0"/>
                <a:cs typeface="Segoe UI" panose="020B0502040204020203" pitchFamily="34" charset="0"/>
              </a:rPr>
              <a:t>The average benefit for a 45-year-old in the current scheme is €100</a:t>
            </a:r>
          </a:p>
          <a:p>
            <a:pPr marL="285750" indent="-285750">
              <a:buFont typeface="Arial" panose="020B0604020202020204" pitchFamily="34" charset="0"/>
              <a:buChar char="•"/>
            </a:pPr>
            <a:r>
              <a:rPr lang="en-US" sz="1600" dirty="0">
                <a:solidFill>
                  <a:schemeClr val="accent1"/>
                </a:solidFill>
                <a:latin typeface="Segoe UI" panose="020B0502040204020203" pitchFamily="34" charset="0"/>
                <a:cs typeface="Segoe UI" panose="020B0502040204020203" pitchFamily="34" charset="0"/>
              </a:rPr>
              <a:t>In the new pension scheme, it is €136</a:t>
            </a:r>
          </a:p>
          <a:p>
            <a:pPr marL="285750" indent="-285750">
              <a:buFont typeface="Arial" panose="020B0604020202020204" pitchFamily="34" charset="0"/>
              <a:buChar char="•"/>
            </a:pPr>
            <a:r>
              <a:rPr lang="en-US" sz="1600" dirty="0">
                <a:solidFill>
                  <a:schemeClr val="accent1"/>
                </a:solidFill>
                <a:latin typeface="Segoe UI" panose="020B0502040204020203" pitchFamily="34" charset="0"/>
                <a:cs typeface="Segoe UI" panose="020B0502040204020203" pitchFamily="34" charset="0"/>
              </a:rPr>
              <a:t>The pay-out ratio is then 136%</a:t>
            </a:r>
            <a:endParaRPr lang="nl-NL" sz="1600" dirty="0">
              <a:solidFill>
                <a:schemeClr val="accent1"/>
              </a:solidFill>
              <a:latin typeface="Segoe UI" panose="020B0502040204020203" pitchFamily="34" charset="0"/>
              <a:cs typeface="Segoe UI" panose="020B0502040204020203" pitchFamily="34" charset="0"/>
            </a:endParaRPr>
          </a:p>
        </p:txBody>
      </p:sp>
      <p:sp>
        <p:nvSpPr>
          <p:cNvPr id="6" name="Titel 4">
            <a:extLst>
              <a:ext uri="{FF2B5EF4-FFF2-40B4-BE49-F238E27FC236}">
                <a16:creationId xmlns:a16="http://schemas.microsoft.com/office/drawing/2014/main" id="{C7B82365-21EC-DF7F-0586-48101943CDB7}"/>
              </a:ext>
            </a:extLst>
          </p:cNvPr>
          <p:cNvSpPr txBox="1">
            <a:spLocks/>
          </p:cNvSpPr>
          <p:nvPr/>
        </p:nvSpPr>
        <p:spPr>
          <a:xfrm>
            <a:off x="585355" y="975736"/>
            <a:ext cx="7850189" cy="428625"/>
          </a:xfrm>
          <a:prstGeom prst="rect">
            <a:avLst/>
          </a:prstGeom>
        </p:spPr>
        <p:txBody>
          <a:bodyPr lIns="91440" tIns="45720" rIns="91440" bIns="45720" anchor="t"/>
          <a:lstStyle>
            <a:lvl1pPr algn="l" defTabSz="457200" rtl="0" eaLnBrk="1" latinLnBrk="0" hangingPunct="1">
              <a:lnSpc>
                <a:spcPts val="2200"/>
              </a:lnSpc>
              <a:spcBef>
                <a:spcPct val="0"/>
              </a:spcBef>
              <a:buNone/>
              <a:defRPr sz="2200" b="0" kern="1200">
                <a:solidFill>
                  <a:srgbClr val="005D76"/>
                </a:solidFill>
                <a:latin typeface="Segoe UI Semibold" pitchFamily="34" charset="0"/>
                <a:ea typeface="+mj-ea"/>
                <a:cs typeface="Arial" pitchFamily="34" charset="0"/>
              </a:defRPr>
            </a:lvl1pPr>
          </a:lstStyle>
          <a:p>
            <a:r>
              <a:rPr lang="en-GB" dirty="0">
                <a:latin typeface="Segoe UI Semibold"/>
                <a:cs typeface="Arial"/>
              </a:rPr>
              <a:t>First criterion: Payout ratio</a:t>
            </a:r>
          </a:p>
        </p:txBody>
      </p:sp>
    </p:spTree>
    <p:extLst>
      <p:ext uri="{BB962C8B-B14F-4D97-AF65-F5344CB8AC3E}">
        <p14:creationId xmlns:p14="http://schemas.microsoft.com/office/powerpoint/2010/main" val="10193036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A33195-CED0-CD6F-5C9E-2AF245A840A5}"/>
              </a:ext>
            </a:extLst>
          </p:cNvPr>
          <p:cNvSpPr>
            <a:spLocks noGrp="1"/>
          </p:cNvSpPr>
          <p:nvPr>
            <p:ph type="title"/>
          </p:nvPr>
        </p:nvSpPr>
        <p:spPr/>
        <p:txBody>
          <a:bodyPr/>
          <a:lstStyle/>
          <a:p>
            <a:endParaRPr lang="nl-NL"/>
          </a:p>
        </p:txBody>
      </p:sp>
      <p:sp>
        <p:nvSpPr>
          <p:cNvPr id="3" name="Tijdelijke aanduiding voor dianummer 2">
            <a:extLst>
              <a:ext uri="{FF2B5EF4-FFF2-40B4-BE49-F238E27FC236}">
                <a16:creationId xmlns:a16="http://schemas.microsoft.com/office/drawing/2014/main" id="{070BD75C-E21C-76D9-6032-0D5853634157}"/>
              </a:ext>
            </a:extLst>
          </p:cNvPr>
          <p:cNvSpPr>
            <a:spLocks noGrp="1"/>
          </p:cNvSpPr>
          <p:nvPr>
            <p:ph type="sldNum" sz="quarter" idx="4"/>
          </p:nvPr>
        </p:nvSpPr>
        <p:spPr/>
        <p:txBody>
          <a:bodyPr/>
          <a:lstStyle/>
          <a:p>
            <a:fld id="{44259A67-670E-4C64-97AA-2ABF111DB1CB}" type="slidenum">
              <a:rPr lang="en-GB" smtClean="0"/>
              <a:pPr/>
              <a:t>26</a:t>
            </a:fld>
            <a:endParaRPr lang="en-GB"/>
          </a:p>
        </p:txBody>
      </p:sp>
      <p:sp>
        <p:nvSpPr>
          <p:cNvPr id="4" name="Tijdelijke aanduiding voor tekst 3">
            <a:extLst>
              <a:ext uri="{FF2B5EF4-FFF2-40B4-BE49-F238E27FC236}">
                <a16:creationId xmlns:a16="http://schemas.microsoft.com/office/drawing/2014/main" id="{68143266-71AD-66AC-62CD-9DA33511A5FC}"/>
              </a:ext>
            </a:extLst>
          </p:cNvPr>
          <p:cNvSpPr>
            <a:spLocks noGrp="1"/>
          </p:cNvSpPr>
          <p:nvPr>
            <p:ph type="body" sz="quarter" idx="11"/>
          </p:nvPr>
        </p:nvSpPr>
        <p:spPr/>
        <p:txBody>
          <a:bodyPr/>
          <a:lstStyle/>
          <a:p>
            <a:endParaRPr lang="nl-NL"/>
          </a:p>
          <a:p>
            <a:r>
              <a:rPr lang="nl-NL"/>
              <a:t>#hier grafiek met uitkeringsratio’s uit laatste </a:t>
            </a:r>
            <a:r>
              <a:rPr lang="nl-NL" err="1"/>
              <a:t>ppt</a:t>
            </a:r>
            <a:r>
              <a:rPr lang="nl-NL"/>
              <a:t> </a:t>
            </a:r>
            <a:r>
              <a:rPr lang="nl-NL" err="1"/>
              <a:t>AON</a:t>
            </a:r>
            <a:endParaRPr lang="nl-NL"/>
          </a:p>
        </p:txBody>
      </p:sp>
      <p:pic>
        <p:nvPicPr>
          <p:cNvPr id="7" name="Afbeelding 6">
            <a:extLst>
              <a:ext uri="{FF2B5EF4-FFF2-40B4-BE49-F238E27FC236}">
                <a16:creationId xmlns:a16="http://schemas.microsoft.com/office/drawing/2014/main" id="{EE3793B3-9604-710A-6184-AD6AA1D84006}"/>
              </a:ext>
            </a:extLst>
          </p:cNvPr>
          <p:cNvPicPr>
            <a:picLocks noChangeAspect="1"/>
          </p:cNvPicPr>
          <p:nvPr/>
        </p:nvPicPr>
        <p:blipFill>
          <a:blip r:embed="rId2"/>
          <a:stretch>
            <a:fillRect/>
          </a:stretch>
        </p:blipFill>
        <p:spPr>
          <a:xfrm>
            <a:off x="645412" y="908891"/>
            <a:ext cx="7830446" cy="3784253"/>
          </a:xfrm>
          <a:prstGeom prst="rect">
            <a:avLst/>
          </a:prstGeom>
        </p:spPr>
      </p:pic>
    </p:spTree>
    <p:extLst>
      <p:ext uri="{BB962C8B-B14F-4D97-AF65-F5344CB8AC3E}">
        <p14:creationId xmlns:p14="http://schemas.microsoft.com/office/powerpoint/2010/main" val="15127089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2C4AA4-E1E4-0251-A92F-5DA8D7393C7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244F5C0-BD3E-C180-5236-CC862DABA0E2}"/>
              </a:ext>
            </a:extLst>
          </p:cNvPr>
          <p:cNvSpPr>
            <a:spLocks noGrp="1"/>
          </p:cNvSpPr>
          <p:nvPr>
            <p:ph type="title"/>
          </p:nvPr>
        </p:nvSpPr>
        <p:spPr/>
        <p:txBody>
          <a:bodyPr/>
          <a:lstStyle/>
          <a:p>
            <a:endParaRPr lang="nl-NL"/>
          </a:p>
        </p:txBody>
      </p:sp>
      <p:sp>
        <p:nvSpPr>
          <p:cNvPr id="3" name="Tijdelijke aanduiding voor dianummer 2">
            <a:extLst>
              <a:ext uri="{FF2B5EF4-FFF2-40B4-BE49-F238E27FC236}">
                <a16:creationId xmlns:a16="http://schemas.microsoft.com/office/drawing/2014/main" id="{5C95A1D2-38E4-00DC-C6F3-3EC339DEBC58}"/>
              </a:ext>
            </a:extLst>
          </p:cNvPr>
          <p:cNvSpPr>
            <a:spLocks noGrp="1"/>
          </p:cNvSpPr>
          <p:nvPr>
            <p:ph type="sldNum" sz="quarter" idx="4"/>
          </p:nvPr>
        </p:nvSpPr>
        <p:spPr/>
        <p:txBody>
          <a:bodyPr/>
          <a:lstStyle/>
          <a:p>
            <a:fld id="{44259A67-670E-4C64-97AA-2ABF111DB1CB}" type="slidenum">
              <a:rPr lang="en-GB" smtClean="0"/>
              <a:pPr/>
              <a:t>27</a:t>
            </a:fld>
            <a:endParaRPr lang="en-GB"/>
          </a:p>
        </p:txBody>
      </p:sp>
      <p:sp>
        <p:nvSpPr>
          <p:cNvPr id="4" name="Tijdelijke aanduiding voor tekst 3">
            <a:extLst>
              <a:ext uri="{FF2B5EF4-FFF2-40B4-BE49-F238E27FC236}">
                <a16:creationId xmlns:a16="http://schemas.microsoft.com/office/drawing/2014/main" id="{A2A80E19-EC8C-04A2-E958-195DD8AF49C4}"/>
              </a:ext>
            </a:extLst>
          </p:cNvPr>
          <p:cNvSpPr>
            <a:spLocks noGrp="1"/>
          </p:cNvSpPr>
          <p:nvPr>
            <p:ph type="body" sz="quarter" idx="11"/>
          </p:nvPr>
        </p:nvSpPr>
        <p:spPr/>
        <p:txBody>
          <a:bodyPr/>
          <a:lstStyle/>
          <a:p>
            <a:endParaRPr lang="nl-NL"/>
          </a:p>
          <a:p>
            <a:r>
              <a:rPr lang="nl-NL"/>
              <a:t>#hier grafiek met uitkeringsratio’s uit laatste </a:t>
            </a:r>
            <a:r>
              <a:rPr lang="nl-NL" err="1"/>
              <a:t>ppt</a:t>
            </a:r>
            <a:r>
              <a:rPr lang="nl-NL"/>
              <a:t> </a:t>
            </a:r>
            <a:r>
              <a:rPr lang="nl-NL" err="1"/>
              <a:t>AON</a:t>
            </a:r>
            <a:endParaRPr lang="nl-NL"/>
          </a:p>
        </p:txBody>
      </p:sp>
      <p:pic>
        <p:nvPicPr>
          <p:cNvPr id="6" name="Afbeelding 5">
            <a:extLst>
              <a:ext uri="{FF2B5EF4-FFF2-40B4-BE49-F238E27FC236}">
                <a16:creationId xmlns:a16="http://schemas.microsoft.com/office/drawing/2014/main" id="{5103F03B-B932-B99C-CECF-6817AA010099}"/>
              </a:ext>
            </a:extLst>
          </p:cNvPr>
          <p:cNvPicPr>
            <a:picLocks noChangeAspect="1"/>
          </p:cNvPicPr>
          <p:nvPr/>
        </p:nvPicPr>
        <p:blipFill>
          <a:blip r:embed="rId2"/>
          <a:stretch>
            <a:fillRect/>
          </a:stretch>
        </p:blipFill>
        <p:spPr>
          <a:xfrm>
            <a:off x="665650" y="972374"/>
            <a:ext cx="7812000" cy="3777527"/>
          </a:xfrm>
          <a:prstGeom prst="rect">
            <a:avLst/>
          </a:prstGeom>
        </p:spPr>
      </p:pic>
    </p:spTree>
    <p:extLst>
      <p:ext uri="{BB962C8B-B14F-4D97-AF65-F5344CB8AC3E}">
        <p14:creationId xmlns:p14="http://schemas.microsoft.com/office/powerpoint/2010/main" val="10118195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3250D-001D-5271-ACF4-E1EBD8370B83}"/>
            </a:ext>
          </a:extLst>
        </p:cNvPr>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35468C2A-379F-F329-A231-F96E0188B2BC}"/>
              </a:ext>
            </a:extLst>
          </p:cNvPr>
          <p:cNvSpPr>
            <a:spLocks noGrp="1"/>
          </p:cNvSpPr>
          <p:nvPr>
            <p:ph type="sldNum" sz="quarter" idx="4"/>
          </p:nvPr>
        </p:nvSpPr>
        <p:spPr/>
        <p:txBody>
          <a:bodyPr/>
          <a:lstStyle/>
          <a:p>
            <a:fld id="{44259A67-670E-4C64-97AA-2ABF111DB1CB}" type="slidenum">
              <a:rPr lang="en-GB" smtClean="0"/>
              <a:pPr/>
              <a:t>28</a:t>
            </a:fld>
            <a:endParaRPr lang="en-GB"/>
          </a:p>
        </p:txBody>
      </p:sp>
      <p:sp>
        <p:nvSpPr>
          <p:cNvPr id="5" name="Tekstvak 4">
            <a:extLst>
              <a:ext uri="{FF2B5EF4-FFF2-40B4-BE49-F238E27FC236}">
                <a16:creationId xmlns:a16="http://schemas.microsoft.com/office/drawing/2014/main" id="{F969C447-9E59-91FA-1714-28159E47F716}"/>
              </a:ext>
            </a:extLst>
          </p:cNvPr>
          <p:cNvSpPr txBox="1"/>
          <p:nvPr/>
        </p:nvSpPr>
        <p:spPr>
          <a:xfrm>
            <a:off x="585355" y="1404361"/>
            <a:ext cx="7973290" cy="2308324"/>
          </a:xfrm>
          <a:prstGeom prst="rect">
            <a:avLst/>
          </a:prstGeom>
          <a:noFill/>
        </p:spPr>
        <p:txBody>
          <a:bodyPr wrap="square" lIns="91440" tIns="45720" rIns="91440" bIns="45720" anchor="t">
            <a:spAutoFit/>
          </a:bodyPr>
          <a:lstStyle/>
          <a:p>
            <a:r>
              <a:rPr lang="en-US" sz="1600" dirty="0">
                <a:solidFill>
                  <a:schemeClr val="accent1"/>
                </a:solidFill>
                <a:latin typeface="Segoe UI"/>
                <a:cs typeface="Segoe UI"/>
              </a:rPr>
              <a:t>Does anyone benefit or suffer from the switch to the new pension scheme?</a:t>
            </a:r>
          </a:p>
          <a:p>
            <a:endParaRPr lang="en-US" sz="1600" dirty="0">
              <a:solidFill>
                <a:schemeClr val="accent1"/>
              </a:solidFill>
              <a:latin typeface="Segoe UI"/>
              <a:cs typeface="Segoe UI"/>
            </a:endParaRPr>
          </a:p>
          <a:p>
            <a:pPr marL="285750" indent="-285750">
              <a:buFont typeface="Arial" panose="020B0604020202020204" pitchFamily="34" charset="0"/>
              <a:buChar char="•"/>
            </a:pPr>
            <a:r>
              <a:rPr lang="en-US" sz="1600" dirty="0">
                <a:solidFill>
                  <a:schemeClr val="accent1"/>
                </a:solidFill>
                <a:latin typeface="Segoe UI"/>
                <a:cs typeface="Segoe UI"/>
              </a:rPr>
              <a:t>Total (market value) expected benefits -/- total contributions</a:t>
            </a:r>
          </a:p>
          <a:p>
            <a:pPr marL="285750" indent="-285750">
              <a:buFont typeface="Arial" panose="020B0604020202020204" pitchFamily="34" charset="0"/>
              <a:buChar char="•"/>
            </a:pPr>
            <a:r>
              <a:rPr lang="en-US" sz="1600" dirty="0">
                <a:solidFill>
                  <a:schemeClr val="accent1"/>
                </a:solidFill>
                <a:latin typeface="Segoe UI"/>
                <a:cs typeface="Segoe UI"/>
              </a:rPr>
              <a:t>Before and after the switch</a:t>
            </a:r>
          </a:p>
          <a:p>
            <a:pPr marL="285750" indent="-285750">
              <a:buFont typeface="Arial" panose="020B0604020202020204" pitchFamily="34" charset="0"/>
              <a:buChar char="•"/>
            </a:pPr>
            <a:r>
              <a:rPr lang="en-US" sz="1600" dirty="0">
                <a:solidFill>
                  <a:schemeClr val="accent1"/>
                </a:solidFill>
                <a:latin typeface="Segoe UI"/>
                <a:cs typeface="Segoe UI"/>
              </a:rPr>
              <a:t>Based on your age (what has already been accrued and what is still ‘to come’?)</a:t>
            </a:r>
          </a:p>
          <a:p>
            <a:pPr marL="285750" indent="-285750">
              <a:buFont typeface="Arial" panose="020B0604020202020204" pitchFamily="34" charset="0"/>
              <a:buChar char="•"/>
            </a:pPr>
            <a:endParaRPr lang="en-US" sz="1600" dirty="0">
              <a:solidFill>
                <a:schemeClr val="accent1"/>
              </a:solidFill>
              <a:latin typeface="Segoe UI"/>
              <a:cs typeface="Segoe UI"/>
            </a:endParaRPr>
          </a:p>
          <a:p>
            <a:pPr marL="285750" indent="-285750">
              <a:buFont typeface="Arial" panose="020B0604020202020204" pitchFamily="34" charset="0"/>
              <a:buChar char="•"/>
            </a:pPr>
            <a:endParaRPr lang="en-US" sz="1600" dirty="0">
              <a:solidFill>
                <a:schemeClr val="accent1"/>
              </a:solidFill>
              <a:latin typeface="Segoe UI"/>
              <a:cs typeface="Segoe UI"/>
            </a:endParaRPr>
          </a:p>
          <a:p>
            <a:pPr marL="285750" indent="-285750">
              <a:buFont typeface="Arial" panose="020B0604020202020204" pitchFamily="34" charset="0"/>
              <a:buChar char="•"/>
            </a:pPr>
            <a:r>
              <a:rPr lang="en-US" sz="1600" dirty="0">
                <a:solidFill>
                  <a:schemeClr val="accent1"/>
                </a:solidFill>
                <a:latin typeface="Segoe UI"/>
                <a:cs typeface="Segoe UI"/>
              </a:rPr>
              <a:t>DNB attaches great importance to this instrument</a:t>
            </a:r>
          </a:p>
          <a:p>
            <a:pPr marL="285750" indent="-285750">
              <a:buFont typeface="Arial" panose="020B0604020202020204" pitchFamily="34" charset="0"/>
              <a:buChar char="•"/>
            </a:pPr>
            <a:r>
              <a:rPr lang="en-US" sz="1600" dirty="0">
                <a:solidFill>
                  <a:schemeClr val="accent1"/>
                </a:solidFill>
                <a:latin typeface="Segoe UI"/>
                <a:cs typeface="Segoe UI"/>
              </a:rPr>
              <a:t>We consider the payout ratio to be particularly important</a:t>
            </a:r>
            <a:endParaRPr lang="nl-NL" sz="1600" dirty="0">
              <a:solidFill>
                <a:schemeClr val="accent1"/>
              </a:solidFill>
              <a:latin typeface="Segoe UI" panose="020B0502040204020203" pitchFamily="34" charset="0"/>
              <a:cs typeface="Segoe UI" panose="020B0502040204020203" pitchFamily="34" charset="0"/>
            </a:endParaRPr>
          </a:p>
        </p:txBody>
      </p:sp>
      <p:sp>
        <p:nvSpPr>
          <p:cNvPr id="6" name="Titel 4">
            <a:extLst>
              <a:ext uri="{FF2B5EF4-FFF2-40B4-BE49-F238E27FC236}">
                <a16:creationId xmlns:a16="http://schemas.microsoft.com/office/drawing/2014/main" id="{543F9454-D0EE-6293-22CE-01E9E1AC4334}"/>
              </a:ext>
            </a:extLst>
          </p:cNvPr>
          <p:cNvSpPr txBox="1">
            <a:spLocks/>
          </p:cNvSpPr>
          <p:nvPr/>
        </p:nvSpPr>
        <p:spPr>
          <a:xfrm>
            <a:off x="585355" y="975736"/>
            <a:ext cx="7850189" cy="428625"/>
          </a:xfrm>
          <a:prstGeom prst="rect">
            <a:avLst/>
          </a:prstGeom>
        </p:spPr>
        <p:txBody>
          <a:bodyPr lIns="91440" tIns="45720" rIns="91440" bIns="45720" anchor="t"/>
          <a:lstStyle>
            <a:lvl1pPr algn="l" defTabSz="457200" rtl="0" eaLnBrk="1" latinLnBrk="0" hangingPunct="1">
              <a:lnSpc>
                <a:spcPts val="2200"/>
              </a:lnSpc>
              <a:spcBef>
                <a:spcPct val="0"/>
              </a:spcBef>
              <a:buNone/>
              <a:defRPr sz="2200" b="0" kern="1200">
                <a:solidFill>
                  <a:srgbClr val="005D76"/>
                </a:solidFill>
                <a:latin typeface="Segoe UI Semibold" pitchFamily="34" charset="0"/>
                <a:ea typeface="+mj-ea"/>
                <a:cs typeface="Arial" pitchFamily="34" charset="0"/>
              </a:defRPr>
            </a:lvl1pPr>
          </a:lstStyle>
          <a:p>
            <a:r>
              <a:rPr lang="en-GB" dirty="0">
                <a:latin typeface="Segoe UI Semibold"/>
                <a:cs typeface="Arial"/>
              </a:rPr>
              <a:t>Second criterion: Net profit</a:t>
            </a:r>
          </a:p>
        </p:txBody>
      </p:sp>
    </p:spTree>
    <p:extLst>
      <p:ext uri="{BB962C8B-B14F-4D97-AF65-F5344CB8AC3E}">
        <p14:creationId xmlns:p14="http://schemas.microsoft.com/office/powerpoint/2010/main" val="1057658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8A9098-DCFB-B1CE-E28E-D8FB1629DC63}"/>
            </a:ext>
          </a:extLst>
        </p:cNvPr>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EC9AD58E-101D-E815-4751-44778DA2FED5}"/>
              </a:ext>
            </a:extLst>
          </p:cNvPr>
          <p:cNvSpPr>
            <a:spLocks noGrp="1"/>
          </p:cNvSpPr>
          <p:nvPr>
            <p:ph type="sldNum" sz="quarter" idx="4"/>
          </p:nvPr>
        </p:nvSpPr>
        <p:spPr/>
        <p:txBody>
          <a:bodyPr/>
          <a:lstStyle/>
          <a:p>
            <a:fld id="{44259A67-670E-4C64-97AA-2ABF111DB1CB}" type="slidenum">
              <a:rPr lang="en-GB" smtClean="0"/>
              <a:pPr/>
              <a:t>29</a:t>
            </a:fld>
            <a:endParaRPr lang="en-GB"/>
          </a:p>
        </p:txBody>
      </p:sp>
      <p:sp>
        <p:nvSpPr>
          <p:cNvPr id="4" name="Tijdelijke aanduiding voor tekst 3">
            <a:extLst>
              <a:ext uri="{FF2B5EF4-FFF2-40B4-BE49-F238E27FC236}">
                <a16:creationId xmlns:a16="http://schemas.microsoft.com/office/drawing/2014/main" id="{48446DC4-C0CE-8A81-F9FC-B00C906B5A03}"/>
              </a:ext>
            </a:extLst>
          </p:cNvPr>
          <p:cNvSpPr>
            <a:spLocks noGrp="1"/>
          </p:cNvSpPr>
          <p:nvPr>
            <p:ph type="body" sz="quarter" idx="11"/>
          </p:nvPr>
        </p:nvSpPr>
        <p:spPr>
          <a:xfrm>
            <a:off x="647700" y="3657600"/>
            <a:ext cx="7847901" cy="703262"/>
          </a:xfrm>
        </p:spPr>
        <p:txBody>
          <a:bodyPr/>
          <a:lstStyle/>
          <a:p>
            <a:endParaRPr lang="nl-NL"/>
          </a:p>
        </p:txBody>
      </p:sp>
      <p:pic>
        <p:nvPicPr>
          <p:cNvPr id="9" name="Afbeelding 8">
            <a:extLst>
              <a:ext uri="{FF2B5EF4-FFF2-40B4-BE49-F238E27FC236}">
                <a16:creationId xmlns:a16="http://schemas.microsoft.com/office/drawing/2014/main" id="{CBDBD43E-3371-4294-C039-3A75A07B6738}"/>
              </a:ext>
            </a:extLst>
          </p:cNvPr>
          <p:cNvPicPr>
            <a:picLocks noChangeAspect="1"/>
          </p:cNvPicPr>
          <p:nvPr/>
        </p:nvPicPr>
        <p:blipFill>
          <a:blip r:embed="rId2"/>
          <a:stretch>
            <a:fillRect/>
          </a:stretch>
        </p:blipFill>
        <p:spPr>
          <a:xfrm>
            <a:off x="687783" y="1285988"/>
            <a:ext cx="3780000" cy="2266823"/>
          </a:xfrm>
          <a:prstGeom prst="rect">
            <a:avLst/>
          </a:prstGeom>
        </p:spPr>
      </p:pic>
      <p:pic>
        <p:nvPicPr>
          <p:cNvPr id="11" name="Afbeelding 10">
            <a:extLst>
              <a:ext uri="{FF2B5EF4-FFF2-40B4-BE49-F238E27FC236}">
                <a16:creationId xmlns:a16="http://schemas.microsoft.com/office/drawing/2014/main" id="{A4E30B94-A412-83BC-9279-4517473A4893}"/>
              </a:ext>
            </a:extLst>
          </p:cNvPr>
          <p:cNvPicPr>
            <a:picLocks noChangeAspect="1"/>
          </p:cNvPicPr>
          <p:nvPr/>
        </p:nvPicPr>
        <p:blipFill>
          <a:blip r:embed="rId3"/>
          <a:stretch>
            <a:fillRect/>
          </a:stretch>
        </p:blipFill>
        <p:spPr>
          <a:xfrm>
            <a:off x="4856219" y="1291402"/>
            <a:ext cx="3780000" cy="2229079"/>
          </a:xfrm>
          <a:prstGeom prst="rect">
            <a:avLst/>
          </a:prstGeom>
        </p:spPr>
      </p:pic>
      <p:cxnSp>
        <p:nvCxnSpPr>
          <p:cNvPr id="13" name="Rechte verbindingslijn 12">
            <a:extLst>
              <a:ext uri="{FF2B5EF4-FFF2-40B4-BE49-F238E27FC236}">
                <a16:creationId xmlns:a16="http://schemas.microsoft.com/office/drawing/2014/main" id="{38692C22-C8FE-B721-3BF4-061128FBFC29}"/>
              </a:ext>
            </a:extLst>
          </p:cNvPr>
          <p:cNvCxnSpPr/>
          <p:nvPr/>
        </p:nvCxnSpPr>
        <p:spPr>
          <a:xfrm>
            <a:off x="947451" y="2880911"/>
            <a:ext cx="3448279" cy="0"/>
          </a:xfrm>
          <a:prstGeom prst="line">
            <a:avLst/>
          </a:prstGeom>
          <a:ln>
            <a:solidFill>
              <a:srgbClr val="92D05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4" name="Rechte verbindingslijn 13">
            <a:extLst>
              <a:ext uri="{FF2B5EF4-FFF2-40B4-BE49-F238E27FC236}">
                <a16:creationId xmlns:a16="http://schemas.microsoft.com/office/drawing/2014/main" id="{05BDD53B-6316-E219-B311-8E8FE256D894}"/>
              </a:ext>
            </a:extLst>
          </p:cNvPr>
          <p:cNvCxnSpPr/>
          <p:nvPr/>
        </p:nvCxnSpPr>
        <p:spPr>
          <a:xfrm>
            <a:off x="952959" y="2118911"/>
            <a:ext cx="3448279" cy="0"/>
          </a:xfrm>
          <a:prstGeom prst="line">
            <a:avLst/>
          </a:prstGeom>
          <a:ln>
            <a:solidFill>
              <a:srgbClr val="92D05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5" name="Rechte verbindingslijn 14">
            <a:extLst>
              <a:ext uri="{FF2B5EF4-FFF2-40B4-BE49-F238E27FC236}">
                <a16:creationId xmlns:a16="http://schemas.microsoft.com/office/drawing/2014/main" id="{FCF01EF2-6922-6CF2-A8C9-E7CF573729AA}"/>
              </a:ext>
            </a:extLst>
          </p:cNvPr>
          <p:cNvCxnSpPr/>
          <p:nvPr/>
        </p:nvCxnSpPr>
        <p:spPr>
          <a:xfrm>
            <a:off x="5118657" y="2956195"/>
            <a:ext cx="3448279" cy="0"/>
          </a:xfrm>
          <a:prstGeom prst="line">
            <a:avLst/>
          </a:prstGeom>
          <a:ln>
            <a:solidFill>
              <a:srgbClr val="92D05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6" name="Rechte verbindingslijn 15">
            <a:extLst>
              <a:ext uri="{FF2B5EF4-FFF2-40B4-BE49-F238E27FC236}">
                <a16:creationId xmlns:a16="http://schemas.microsoft.com/office/drawing/2014/main" id="{DE860E97-F7F6-519D-B15A-554E1B34434D}"/>
              </a:ext>
            </a:extLst>
          </p:cNvPr>
          <p:cNvCxnSpPr/>
          <p:nvPr/>
        </p:nvCxnSpPr>
        <p:spPr>
          <a:xfrm>
            <a:off x="5124165" y="2480632"/>
            <a:ext cx="3448279" cy="0"/>
          </a:xfrm>
          <a:prstGeom prst="line">
            <a:avLst/>
          </a:prstGeom>
          <a:ln>
            <a:solidFill>
              <a:srgbClr val="92D050"/>
            </a:solidFill>
            <a:prstDash val="dash"/>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272549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9235C-3B73-CC7D-F0F2-52C69371B075}"/>
            </a:ext>
          </a:extLst>
        </p:cNvPr>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2B9786CF-5615-92A7-5275-045A497C9EB2}"/>
              </a:ext>
            </a:extLst>
          </p:cNvPr>
          <p:cNvSpPr>
            <a:spLocks noGrp="1"/>
          </p:cNvSpPr>
          <p:nvPr>
            <p:ph type="sldNum" sz="quarter" idx="4"/>
          </p:nvPr>
        </p:nvSpPr>
        <p:spPr/>
        <p:txBody>
          <a:bodyPr/>
          <a:lstStyle/>
          <a:p>
            <a:fld id="{44259A67-670E-4C64-97AA-2ABF111DB1CB}" type="slidenum">
              <a:rPr lang="en-GB" smtClean="0"/>
              <a:pPr/>
              <a:t>3</a:t>
            </a:fld>
            <a:endParaRPr lang="en-GB"/>
          </a:p>
        </p:txBody>
      </p:sp>
      <p:sp>
        <p:nvSpPr>
          <p:cNvPr id="4" name="Rechthoek 3">
            <a:extLst>
              <a:ext uri="{FF2B5EF4-FFF2-40B4-BE49-F238E27FC236}">
                <a16:creationId xmlns:a16="http://schemas.microsoft.com/office/drawing/2014/main" id="{94106AF2-BF8B-BD92-6268-3DD4F4492BA0}"/>
              </a:ext>
            </a:extLst>
          </p:cNvPr>
          <p:cNvSpPr/>
          <p:nvPr/>
        </p:nvSpPr>
        <p:spPr>
          <a:xfrm>
            <a:off x="-457199" y="2503352"/>
            <a:ext cx="10058399" cy="136794"/>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nl-NL" sz="1200"/>
          </a:p>
        </p:txBody>
      </p:sp>
      <p:sp>
        <p:nvSpPr>
          <p:cNvPr id="5" name="Rechte verbindingslijn 4">
            <a:extLst>
              <a:ext uri="{FF2B5EF4-FFF2-40B4-BE49-F238E27FC236}">
                <a16:creationId xmlns:a16="http://schemas.microsoft.com/office/drawing/2014/main" id="{03918B9B-845E-A703-BB19-A9569BE67424}"/>
              </a:ext>
            </a:extLst>
          </p:cNvPr>
          <p:cNvSpPr/>
          <p:nvPr/>
        </p:nvSpPr>
        <p:spPr>
          <a:xfrm>
            <a:off x="1222475" y="1889488"/>
            <a:ext cx="0" cy="714749"/>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dash"/>
            <a:miter lim="800000"/>
          </a:ln>
          <a:effectLst/>
        </p:spPr>
        <p:style>
          <a:lnRef idx="2">
            <a:scrgbClr r="0" g="0" b="0"/>
          </a:lnRef>
          <a:fillRef idx="1">
            <a:scrgbClr r="0" g="0" b="0"/>
          </a:fillRef>
          <a:effectRef idx="0">
            <a:scrgbClr r="0" g="0" b="0"/>
          </a:effectRef>
          <a:fontRef idx="minor">
            <a:schemeClr val="lt1"/>
          </a:fontRef>
        </p:style>
        <p:txBody>
          <a:bodyPr/>
          <a:lstStyle/>
          <a:p>
            <a:endParaRPr lang="nl-NL" sz="1200"/>
          </a:p>
        </p:txBody>
      </p:sp>
      <p:grpSp>
        <p:nvGrpSpPr>
          <p:cNvPr id="6" name="Groep 5">
            <a:extLst>
              <a:ext uri="{FF2B5EF4-FFF2-40B4-BE49-F238E27FC236}">
                <a16:creationId xmlns:a16="http://schemas.microsoft.com/office/drawing/2014/main" id="{BDD8DA02-4131-9A1B-216D-EC41895F034F}"/>
              </a:ext>
            </a:extLst>
          </p:cNvPr>
          <p:cNvGrpSpPr/>
          <p:nvPr/>
        </p:nvGrpSpPr>
        <p:grpSpPr>
          <a:xfrm>
            <a:off x="252233" y="1329487"/>
            <a:ext cx="2088068" cy="564276"/>
            <a:chOff x="58503" y="521528"/>
            <a:chExt cx="3242340" cy="564276"/>
          </a:xfrm>
        </p:grpSpPr>
        <p:sp>
          <p:nvSpPr>
            <p:cNvPr id="43" name="Rechthoek 42">
              <a:extLst>
                <a:ext uri="{FF2B5EF4-FFF2-40B4-BE49-F238E27FC236}">
                  <a16:creationId xmlns:a16="http://schemas.microsoft.com/office/drawing/2014/main" id="{EE6977F2-4160-2FE0-AEA4-D867F91F1DBD}"/>
                </a:ext>
              </a:extLst>
            </p:cNvPr>
            <p:cNvSpPr/>
            <p:nvPr/>
          </p:nvSpPr>
          <p:spPr>
            <a:xfrm>
              <a:off x="58503" y="521528"/>
              <a:ext cx="3242340" cy="564276"/>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nl-NL" sz="1200"/>
            </a:p>
          </p:txBody>
        </p:sp>
        <p:sp>
          <p:nvSpPr>
            <p:cNvPr id="44" name="Tekstvak 43">
              <a:extLst>
                <a:ext uri="{FF2B5EF4-FFF2-40B4-BE49-F238E27FC236}">
                  <a16:creationId xmlns:a16="http://schemas.microsoft.com/office/drawing/2014/main" id="{1D2B4FFB-5F91-ACC0-E8A5-905FF9323F5A}"/>
                </a:ext>
              </a:extLst>
            </p:cNvPr>
            <p:cNvSpPr txBox="1"/>
            <p:nvPr/>
          </p:nvSpPr>
          <p:spPr>
            <a:xfrm>
              <a:off x="58503" y="521528"/>
              <a:ext cx="3242340" cy="56427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45578" tIns="30764" rIns="145578" bIns="30764" numCol="1" spcCol="1270" rtlCol="0" anchor="ctr" anchorCtr="0">
              <a:noAutofit/>
            </a:bodyPr>
            <a:lstStyle/>
            <a:p>
              <a:pPr lvl="0" algn="ctr" defTabSz="666750">
                <a:lnSpc>
                  <a:spcPct val="90000"/>
                </a:lnSpc>
                <a:spcBef>
                  <a:spcPct val="0"/>
                </a:spcBef>
                <a:spcAft>
                  <a:spcPct val="35000"/>
                </a:spcAft>
              </a:pPr>
              <a:r>
                <a:rPr lang="nl-NL" sz="1200" dirty="0" err="1"/>
                <a:t>Agreements</a:t>
              </a:r>
              <a:r>
                <a:rPr lang="nl-NL" sz="1200" dirty="0"/>
                <a:t> on </a:t>
              </a:r>
              <a:r>
                <a:rPr lang="nl-NL" sz="1200" dirty="0" err="1"/>
                <a:t>implementation</a:t>
              </a:r>
              <a:endParaRPr lang="nl-NL" sz="1200" kern="1200" noProof="0" dirty="0"/>
            </a:p>
          </p:txBody>
        </p:sp>
      </p:grpSp>
      <p:grpSp>
        <p:nvGrpSpPr>
          <p:cNvPr id="7" name="Groep 6">
            <a:extLst>
              <a:ext uri="{FF2B5EF4-FFF2-40B4-BE49-F238E27FC236}">
                <a16:creationId xmlns:a16="http://schemas.microsoft.com/office/drawing/2014/main" id="{42AEB6D3-D7BD-6C56-B6A2-FC770553E16D}"/>
              </a:ext>
            </a:extLst>
          </p:cNvPr>
          <p:cNvGrpSpPr/>
          <p:nvPr/>
        </p:nvGrpSpPr>
        <p:grpSpPr>
          <a:xfrm>
            <a:off x="-117336" y="2698284"/>
            <a:ext cx="2679620" cy="386443"/>
            <a:chOff x="339863" y="1836462"/>
            <a:chExt cx="2679620" cy="386443"/>
          </a:xfrm>
        </p:grpSpPr>
        <p:sp>
          <p:nvSpPr>
            <p:cNvPr id="41" name="Rechthoek 40">
              <a:extLst>
                <a:ext uri="{FF2B5EF4-FFF2-40B4-BE49-F238E27FC236}">
                  <a16:creationId xmlns:a16="http://schemas.microsoft.com/office/drawing/2014/main" id="{0D16D4F9-1027-E7AC-2AC6-242FF9AC96CE}"/>
                </a:ext>
              </a:extLst>
            </p:cNvPr>
            <p:cNvSpPr/>
            <p:nvPr/>
          </p:nvSpPr>
          <p:spPr>
            <a:xfrm>
              <a:off x="339863" y="1836462"/>
              <a:ext cx="2679620" cy="38644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nl-NL" sz="1200"/>
            </a:p>
          </p:txBody>
        </p:sp>
        <p:sp>
          <p:nvSpPr>
            <p:cNvPr id="42" name="Tekstvak 41">
              <a:extLst>
                <a:ext uri="{FF2B5EF4-FFF2-40B4-BE49-F238E27FC236}">
                  <a16:creationId xmlns:a16="http://schemas.microsoft.com/office/drawing/2014/main" id="{46C6B2C5-C3CF-E405-3C43-CF4A552B1407}"/>
                </a:ext>
              </a:extLst>
            </p:cNvPr>
            <p:cNvSpPr txBox="1"/>
            <p:nvPr/>
          </p:nvSpPr>
          <p:spPr>
            <a:xfrm>
              <a:off x="339863" y="1836462"/>
              <a:ext cx="2679620" cy="38644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rtlCol="0" anchor="t" anchorCtr="1">
              <a:noAutofit/>
            </a:bodyPr>
            <a:lstStyle/>
            <a:p>
              <a:pPr marL="0" lvl="0" indent="0" algn="ctr" defTabSz="889000" rtl="0">
                <a:lnSpc>
                  <a:spcPct val="90000"/>
                </a:lnSpc>
                <a:spcBef>
                  <a:spcPct val="0"/>
                </a:spcBef>
                <a:spcAft>
                  <a:spcPct val="35000"/>
                </a:spcAft>
                <a:buNone/>
              </a:pPr>
              <a:r>
                <a:rPr lang="nl-NL" sz="1200" kern="1200" noProof="0"/>
                <a:t>Nov ‘24</a:t>
              </a:r>
            </a:p>
          </p:txBody>
        </p:sp>
      </p:grpSp>
      <p:sp>
        <p:nvSpPr>
          <p:cNvPr id="8" name="Ovaal 7">
            <a:extLst>
              <a:ext uri="{FF2B5EF4-FFF2-40B4-BE49-F238E27FC236}">
                <a16:creationId xmlns:a16="http://schemas.microsoft.com/office/drawing/2014/main" id="{16853DE7-1006-8601-19D9-2238D3F5F0E7}"/>
              </a:ext>
            </a:extLst>
          </p:cNvPr>
          <p:cNvSpPr/>
          <p:nvPr/>
        </p:nvSpPr>
        <p:spPr>
          <a:xfrm>
            <a:off x="1175452" y="2524726"/>
            <a:ext cx="94046" cy="94046"/>
          </a:xfrm>
          <a:prstGeom prst="ellipse">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nl-NL" sz="1200"/>
          </a:p>
        </p:txBody>
      </p:sp>
      <p:sp>
        <p:nvSpPr>
          <p:cNvPr id="9" name="Rechte verbindingslijn 8">
            <a:extLst>
              <a:ext uri="{FF2B5EF4-FFF2-40B4-BE49-F238E27FC236}">
                <a16:creationId xmlns:a16="http://schemas.microsoft.com/office/drawing/2014/main" id="{466B9506-D55A-3EF7-073C-B7DB7A992A03}"/>
              </a:ext>
            </a:extLst>
          </p:cNvPr>
          <p:cNvSpPr/>
          <p:nvPr/>
        </p:nvSpPr>
        <p:spPr>
          <a:xfrm>
            <a:off x="3473229" y="2539261"/>
            <a:ext cx="0" cy="714749"/>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dash"/>
            <a:miter lim="800000"/>
          </a:ln>
          <a:effectLst/>
        </p:spPr>
        <p:style>
          <a:lnRef idx="2">
            <a:scrgbClr r="0" g="0" b="0"/>
          </a:lnRef>
          <a:fillRef idx="1">
            <a:scrgbClr r="0" g="0" b="0"/>
          </a:fillRef>
          <a:effectRef idx="0">
            <a:scrgbClr r="0" g="0" b="0"/>
          </a:effectRef>
          <a:fontRef idx="minor">
            <a:schemeClr val="lt1"/>
          </a:fontRef>
        </p:style>
        <p:txBody>
          <a:bodyPr/>
          <a:lstStyle/>
          <a:p>
            <a:endParaRPr lang="nl-NL" sz="1200"/>
          </a:p>
        </p:txBody>
      </p:sp>
      <p:grpSp>
        <p:nvGrpSpPr>
          <p:cNvPr id="10" name="Groep 9">
            <a:extLst>
              <a:ext uri="{FF2B5EF4-FFF2-40B4-BE49-F238E27FC236}">
                <a16:creationId xmlns:a16="http://schemas.microsoft.com/office/drawing/2014/main" id="{0637E9B8-0425-8344-8E0E-BD32588929CE}"/>
              </a:ext>
            </a:extLst>
          </p:cNvPr>
          <p:cNvGrpSpPr/>
          <p:nvPr/>
        </p:nvGrpSpPr>
        <p:grpSpPr>
          <a:xfrm>
            <a:off x="2562284" y="3184419"/>
            <a:ext cx="1818615" cy="564276"/>
            <a:chOff x="1733266" y="2334051"/>
            <a:chExt cx="3242340" cy="564276"/>
          </a:xfrm>
        </p:grpSpPr>
        <p:sp>
          <p:nvSpPr>
            <p:cNvPr id="39" name="Rechthoek 38">
              <a:extLst>
                <a:ext uri="{FF2B5EF4-FFF2-40B4-BE49-F238E27FC236}">
                  <a16:creationId xmlns:a16="http://schemas.microsoft.com/office/drawing/2014/main" id="{33A7B19B-9CA0-B696-D5A1-9961D8C7002E}"/>
                </a:ext>
              </a:extLst>
            </p:cNvPr>
            <p:cNvSpPr/>
            <p:nvPr/>
          </p:nvSpPr>
          <p:spPr>
            <a:xfrm>
              <a:off x="1733266" y="2334051"/>
              <a:ext cx="3242340" cy="564276"/>
            </a:xfrm>
            <a:prstGeom prst="rect">
              <a:avLst/>
            </a:prstGeom>
            <a:ln>
              <a:solidFill>
                <a:schemeClr val="tx1">
                  <a:lumMod val="50000"/>
                  <a:lumOff val="50000"/>
                </a:schemeClr>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nl-NL" sz="1200"/>
            </a:p>
          </p:txBody>
        </p:sp>
        <p:sp>
          <p:nvSpPr>
            <p:cNvPr id="40" name="Tekstvak 39">
              <a:extLst>
                <a:ext uri="{FF2B5EF4-FFF2-40B4-BE49-F238E27FC236}">
                  <a16:creationId xmlns:a16="http://schemas.microsoft.com/office/drawing/2014/main" id="{BE7C3B89-B2A8-899E-2EB6-2A78D030EDBC}"/>
                </a:ext>
              </a:extLst>
            </p:cNvPr>
            <p:cNvSpPr txBox="1"/>
            <p:nvPr/>
          </p:nvSpPr>
          <p:spPr>
            <a:xfrm>
              <a:off x="1733266" y="2334051"/>
              <a:ext cx="3242340" cy="56427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45578" tIns="30764" rIns="145578" bIns="30764" numCol="1" spcCol="1270" rtlCol="0" anchor="ctr" anchorCtr="0">
              <a:noAutofit/>
            </a:bodyPr>
            <a:lstStyle/>
            <a:p>
              <a:pPr lvl="0" algn="ctr" defTabSz="666750">
                <a:lnSpc>
                  <a:spcPct val="90000"/>
                </a:lnSpc>
                <a:spcBef>
                  <a:spcPct val="0"/>
                </a:spcBef>
                <a:spcAft>
                  <a:spcPct val="35000"/>
                </a:spcAft>
              </a:pPr>
              <a:r>
                <a:rPr lang="nl-NL" sz="1200" dirty="0" err="1"/>
                <a:t>Initial</a:t>
              </a:r>
              <a:r>
                <a:rPr lang="nl-NL" sz="1200" dirty="0"/>
                <a:t> </a:t>
              </a:r>
              <a:r>
                <a:rPr lang="nl-NL" sz="1200" dirty="0" err="1"/>
                <a:t>calculation</a:t>
              </a:r>
              <a:endParaRPr lang="nl-NL" sz="1200" dirty="0"/>
            </a:p>
            <a:p>
              <a:pPr lvl="0" algn="ctr" defTabSz="666750">
                <a:lnSpc>
                  <a:spcPct val="90000"/>
                </a:lnSpc>
                <a:spcBef>
                  <a:spcPct val="0"/>
                </a:spcBef>
                <a:spcAft>
                  <a:spcPct val="35000"/>
                </a:spcAft>
              </a:pPr>
              <a:r>
                <a:rPr lang="nl-NL" sz="1200" dirty="0" err="1"/>
                <a:t>Indication</a:t>
              </a:r>
              <a:r>
                <a:rPr lang="nl-NL" sz="1200" dirty="0"/>
                <a:t> of </a:t>
              </a:r>
              <a:r>
                <a:rPr lang="nl-NL" sz="1200" dirty="0" err="1"/>
                <a:t>amounts</a:t>
              </a:r>
              <a:endParaRPr lang="nl-NL" sz="1200" dirty="0"/>
            </a:p>
          </p:txBody>
        </p:sp>
      </p:grpSp>
      <p:grpSp>
        <p:nvGrpSpPr>
          <p:cNvPr id="11" name="Groep 10">
            <a:extLst>
              <a:ext uri="{FF2B5EF4-FFF2-40B4-BE49-F238E27FC236}">
                <a16:creationId xmlns:a16="http://schemas.microsoft.com/office/drawing/2014/main" id="{1E817DCF-1D03-9D94-1219-FD5BFC376C91}"/>
              </a:ext>
            </a:extLst>
          </p:cNvPr>
          <p:cNvGrpSpPr/>
          <p:nvPr/>
        </p:nvGrpSpPr>
        <p:grpSpPr>
          <a:xfrm>
            <a:off x="1557427" y="2044239"/>
            <a:ext cx="3305116" cy="400975"/>
            <a:chOff x="2014626" y="1182417"/>
            <a:chExt cx="3305116" cy="400975"/>
          </a:xfrm>
        </p:grpSpPr>
        <p:sp>
          <p:nvSpPr>
            <p:cNvPr id="37" name="Rechthoek 36">
              <a:extLst>
                <a:ext uri="{FF2B5EF4-FFF2-40B4-BE49-F238E27FC236}">
                  <a16:creationId xmlns:a16="http://schemas.microsoft.com/office/drawing/2014/main" id="{CC9B83D2-3047-84B2-06B3-DFE21DCF9C22}"/>
                </a:ext>
              </a:extLst>
            </p:cNvPr>
            <p:cNvSpPr/>
            <p:nvPr/>
          </p:nvSpPr>
          <p:spPr>
            <a:xfrm>
              <a:off x="2014626" y="1196949"/>
              <a:ext cx="2679620" cy="38644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nl-NL" sz="1200"/>
            </a:p>
          </p:txBody>
        </p:sp>
        <p:sp>
          <p:nvSpPr>
            <p:cNvPr id="38" name="Tekstvak 37">
              <a:extLst>
                <a:ext uri="{FF2B5EF4-FFF2-40B4-BE49-F238E27FC236}">
                  <a16:creationId xmlns:a16="http://schemas.microsoft.com/office/drawing/2014/main" id="{3571010B-4E4E-29ED-2933-0F200BD8A9FF}"/>
                </a:ext>
              </a:extLst>
            </p:cNvPr>
            <p:cNvSpPr txBox="1"/>
            <p:nvPr/>
          </p:nvSpPr>
          <p:spPr>
            <a:xfrm>
              <a:off x="2640122" y="1182417"/>
              <a:ext cx="2679620" cy="38644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rtlCol="0" anchor="b" anchorCtr="1">
              <a:noAutofit/>
            </a:bodyPr>
            <a:lstStyle/>
            <a:p>
              <a:pPr marL="0" lvl="0" indent="0" algn="ctr" defTabSz="889000" rtl="0">
                <a:lnSpc>
                  <a:spcPct val="90000"/>
                </a:lnSpc>
                <a:spcBef>
                  <a:spcPct val="0"/>
                </a:spcBef>
                <a:spcAft>
                  <a:spcPct val="35000"/>
                </a:spcAft>
                <a:buNone/>
              </a:pPr>
              <a:r>
                <a:rPr lang="nl-NL" sz="1200" kern="1200" noProof="0"/>
                <a:t>Okt/Nov 2026</a:t>
              </a:r>
            </a:p>
          </p:txBody>
        </p:sp>
      </p:grpSp>
      <p:sp>
        <p:nvSpPr>
          <p:cNvPr id="12" name="Ovaal 11">
            <a:extLst>
              <a:ext uri="{FF2B5EF4-FFF2-40B4-BE49-F238E27FC236}">
                <a16:creationId xmlns:a16="http://schemas.microsoft.com/office/drawing/2014/main" id="{8425776F-10D5-93F2-E32E-A4EB2413BC56}"/>
              </a:ext>
            </a:extLst>
          </p:cNvPr>
          <p:cNvSpPr/>
          <p:nvPr/>
        </p:nvSpPr>
        <p:spPr>
          <a:xfrm>
            <a:off x="2850215" y="2524726"/>
            <a:ext cx="94046" cy="94046"/>
          </a:xfrm>
          <a:prstGeom prst="ellipse">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nl-NL" sz="1200"/>
          </a:p>
        </p:txBody>
      </p:sp>
      <p:sp>
        <p:nvSpPr>
          <p:cNvPr id="13" name="Rechte verbindingslijn 12">
            <a:extLst>
              <a:ext uri="{FF2B5EF4-FFF2-40B4-BE49-F238E27FC236}">
                <a16:creationId xmlns:a16="http://schemas.microsoft.com/office/drawing/2014/main" id="{41DEBC04-4FA0-5D49-45FC-FDBFB2B8B47F}"/>
              </a:ext>
            </a:extLst>
          </p:cNvPr>
          <p:cNvSpPr/>
          <p:nvPr/>
        </p:nvSpPr>
        <p:spPr>
          <a:xfrm>
            <a:off x="4572000" y="1889488"/>
            <a:ext cx="0" cy="714749"/>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dash"/>
            <a:miter lim="800000"/>
          </a:ln>
          <a:effectLst/>
        </p:spPr>
        <p:style>
          <a:lnRef idx="2">
            <a:scrgbClr r="0" g="0" b="0"/>
          </a:lnRef>
          <a:fillRef idx="1">
            <a:scrgbClr r="0" g="0" b="0"/>
          </a:fillRef>
          <a:effectRef idx="0">
            <a:scrgbClr r="0" g="0" b="0"/>
          </a:effectRef>
          <a:fontRef idx="minor">
            <a:schemeClr val="lt1"/>
          </a:fontRef>
        </p:style>
        <p:txBody>
          <a:bodyPr/>
          <a:lstStyle/>
          <a:p>
            <a:endParaRPr lang="nl-NL" sz="1200"/>
          </a:p>
        </p:txBody>
      </p:sp>
      <p:grpSp>
        <p:nvGrpSpPr>
          <p:cNvPr id="14" name="Groep 13">
            <a:extLst>
              <a:ext uri="{FF2B5EF4-FFF2-40B4-BE49-F238E27FC236}">
                <a16:creationId xmlns:a16="http://schemas.microsoft.com/office/drawing/2014/main" id="{9ED52108-FF45-3570-D9DA-909F41692A13}"/>
              </a:ext>
            </a:extLst>
          </p:cNvPr>
          <p:cNvGrpSpPr/>
          <p:nvPr/>
        </p:nvGrpSpPr>
        <p:grpSpPr>
          <a:xfrm>
            <a:off x="3829452" y="1260112"/>
            <a:ext cx="1579141" cy="564276"/>
            <a:chOff x="3408029" y="521528"/>
            <a:chExt cx="3242340" cy="564276"/>
          </a:xfrm>
        </p:grpSpPr>
        <p:sp>
          <p:nvSpPr>
            <p:cNvPr id="35" name="Rechthoek 34">
              <a:extLst>
                <a:ext uri="{FF2B5EF4-FFF2-40B4-BE49-F238E27FC236}">
                  <a16:creationId xmlns:a16="http://schemas.microsoft.com/office/drawing/2014/main" id="{8D669986-F2FD-97A0-9130-4B18B2EB7273}"/>
                </a:ext>
              </a:extLst>
            </p:cNvPr>
            <p:cNvSpPr/>
            <p:nvPr/>
          </p:nvSpPr>
          <p:spPr>
            <a:xfrm>
              <a:off x="3408029" y="521528"/>
              <a:ext cx="3242340" cy="564276"/>
            </a:xfrm>
            <a:prstGeom prst="rect">
              <a:avLst/>
            </a:prstGeom>
            <a:ln>
              <a:solidFill>
                <a:srgbClr val="00A2C9"/>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nl-NL" sz="1200"/>
            </a:p>
          </p:txBody>
        </p:sp>
        <p:sp>
          <p:nvSpPr>
            <p:cNvPr id="36" name="Tekstvak 35">
              <a:extLst>
                <a:ext uri="{FF2B5EF4-FFF2-40B4-BE49-F238E27FC236}">
                  <a16:creationId xmlns:a16="http://schemas.microsoft.com/office/drawing/2014/main" id="{BBCA8940-8178-B85F-7A60-F8C2A8F9ED49}"/>
                </a:ext>
              </a:extLst>
            </p:cNvPr>
            <p:cNvSpPr txBox="1"/>
            <p:nvPr/>
          </p:nvSpPr>
          <p:spPr>
            <a:xfrm>
              <a:off x="3408029" y="521528"/>
              <a:ext cx="3242340" cy="56427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45578" tIns="30764" rIns="145578" bIns="30764" numCol="1" spcCol="1270" rtlCol="0" anchor="ctr" anchorCtr="0">
              <a:noAutofit/>
            </a:bodyPr>
            <a:lstStyle/>
            <a:p>
              <a:pPr lvl="0" algn="ctr" defTabSz="666750">
                <a:lnSpc>
                  <a:spcPct val="90000"/>
                </a:lnSpc>
                <a:spcBef>
                  <a:spcPct val="0"/>
                </a:spcBef>
                <a:spcAft>
                  <a:spcPct val="35000"/>
                </a:spcAft>
              </a:pPr>
              <a:r>
                <a:rPr lang="en-US" sz="1200" dirty="0">
                  <a:solidFill>
                    <a:prstClr val="black">
                      <a:hueOff val="0"/>
                      <a:satOff val="0"/>
                      <a:lumOff val="0"/>
                      <a:alphaOff val="0"/>
                    </a:prstClr>
                  </a:solidFill>
                </a:rPr>
                <a:t>Start of new pension plan</a:t>
              </a:r>
              <a:endParaRPr lang="nl-NL" sz="1200" b="0" i="0" u="none" kern="1200" noProof="0" dirty="0">
                <a:solidFill>
                  <a:prstClr val="black">
                    <a:hueOff val="0"/>
                    <a:satOff val="0"/>
                    <a:lumOff val="0"/>
                    <a:alphaOff val="0"/>
                  </a:prstClr>
                </a:solidFill>
                <a:latin typeface="Calibri"/>
                <a:ea typeface="+mn-ea"/>
                <a:cs typeface="+mn-cs"/>
              </a:endParaRPr>
            </a:p>
          </p:txBody>
        </p:sp>
      </p:grpSp>
      <p:grpSp>
        <p:nvGrpSpPr>
          <p:cNvPr id="15" name="Groep 14">
            <a:extLst>
              <a:ext uri="{FF2B5EF4-FFF2-40B4-BE49-F238E27FC236}">
                <a16:creationId xmlns:a16="http://schemas.microsoft.com/office/drawing/2014/main" id="{0F587F5F-19AA-0B79-0E59-14B39B79C62F}"/>
              </a:ext>
            </a:extLst>
          </p:cNvPr>
          <p:cNvGrpSpPr/>
          <p:nvPr/>
        </p:nvGrpSpPr>
        <p:grpSpPr>
          <a:xfrm>
            <a:off x="3232190" y="2698284"/>
            <a:ext cx="2679620" cy="386443"/>
            <a:chOff x="3689389" y="1836462"/>
            <a:chExt cx="2679620" cy="386443"/>
          </a:xfrm>
        </p:grpSpPr>
        <p:sp>
          <p:nvSpPr>
            <p:cNvPr id="33" name="Rechthoek 32">
              <a:extLst>
                <a:ext uri="{FF2B5EF4-FFF2-40B4-BE49-F238E27FC236}">
                  <a16:creationId xmlns:a16="http://schemas.microsoft.com/office/drawing/2014/main" id="{D1A0B7D3-EB68-682B-1F15-2CDBA4FB2323}"/>
                </a:ext>
              </a:extLst>
            </p:cNvPr>
            <p:cNvSpPr/>
            <p:nvPr/>
          </p:nvSpPr>
          <p:spPr>
            <a:xfrm>
              <a:off x="3689389" y="1836462"/>
              <a:ext cx="2679620" cy="38644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nl-NL" sz="1200"/>
            </a:p>
          </p:txBody>
        </p:sp>
        <p:sp>
          <p:nvSpPr>
            <p:cNvPr id="34" name="Tekstvak 33">
              <a:extLst>
                <a:ext uri="{FF2B5EF4-FFF2-40B4-BE49-F238E27FC236}">
                  <a16:creationId xmlns:a16="http://schemas.microsoft.com/office/drawing/2014/main" id="{FDFDA1AC-FCD2-1FA1-F72A-C5497462273A}"/>
                </a:ext>
              </a:extLst>
            </p:cNvPr>
            <p:cNvSpPr txBox="1"/>
            <p:nvPr/>
          </p:nvSpPr>
          <p:spPr>
            <a:xfrm>
              <a:off x="3689389" y="1836462"/>
              <a:ext cx="2679620" cy="38644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rtlCol="0" anchor="t" anchorCtr="1">
              <a:noAutofit/>
            </a:bodyPr>
            <a:lstStyle/>
            <a:p>
              <a:pPr marL="0" lvl="0" indent="0" algn="ctr" defTabSz="800100" rtl="0">
                <a:lnSpc>
                  <a:spcPct val="90000"/>
                </a:lnSpc>
                <a:spcBef>
                  <a:spcPct val="0"/>
                </a:spcBef>
                <a:spcAft>
                  <a:spcPct val="35000"/>
                </a:spcAft>
                <a:buNone/>
              </a:pPr>
              <a:r>
                <a:rPr lang="nl-NL" sz="1200" kern="1200" noProof="0">
                  <a:solidFill>
                    <a:schemeClr val="tx1"/>
                  </a:solidFill>
                </a:rPr>
                <a:t>1 jan 2027</a:t>
              </a:r>
            </a:p>
          </p:txBody>
        </p:sp>
      </p:grpSp>
      <p:sp>
        <p:nvSpPr>
          <p:cNvPr id="16" name="Ovaal 15">
            <a:extLst>
              <a:ext uri="{FF2B5EF4-FFF2-40B4-BE49-F238E27FC236}">
                <a16:creationId xmlns:a16="http://schemas.microsoft.com/office/drawing/2014/main" id="{B775A83A-8B11-E572-21F4-25DB044228CB}"/>
              </a:ext>
            </a:extLst>
          </p:cNvPr>
          <p:cNvSpPr/>
          <p:nvPr/>
        </p:nvSpPr>
        <p:spPr>
          <a:xfrm>
            <a:off x="4524977" y="2524726"/>
            <a:ext cx="94046" cy="94046"/>
          </a:xfrm>
          <a:prstGeom prst="ellipse">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nl-NL" sz="1200"/>
          </a:p>
        </p:txBody>
      </p:sp>
      <p:sp>
        <p:nvSpPr>
          <p:cNvPr id="17" name="Rechte verbindingslijn 16">
            <a:extLst>
              <a:ext uri="{FF2B5EF4-FFF2-40B4-BE49-F238E27FC236}">
                <a16:creationId xmlns:a16="http://schemas.microsoft.com/office/drawing/2014/main" id="{76B38C56-0C29-4642-9344-929221A2B8FC}"/>
              </a:ext>
            </a:extLst>
          </p:cNvPr>
          <p:cNvSpPr/>
          <p:nvPr/>
        </p:nvSpPr>
        <p:spPr>
          <a:xfrm>
            <a:off x="6246763" y="2539261"/>
            <a:ext cx="0" cy="714749"/>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dash"/>
            <a:miter lim="800000"/>
          </a:ln>
          <a:effectLst/>
        </p:spPr>
        <p:style>
          <a:lnRef idx="2">
            <a:scrgbClr r="0" g="0" b="0"/>
          </a:lnRef>
          <a:fillRef idx="1">
            <a:scrgbClr r="0" g="0" b="0"/>
          </a:fillRef>
          <a:effectRef idx="0">
            <a:scrgbClr r="0" g="0" b="0"/>
          </a:effectRef>
          <a:fontRef idx="minor">
            <a:schemeClr val="lt1"/>
          </a:fontRef>
        </p:style>
        <p:txBody>
          <a:bodyPr/>
          <a:lstStyle/>
          <a:p>
            <a:endParaRPr lang="nl-NL" sz="1200"/>
          </a:p>
        </p:txBody>
      </p:sp>
      <p:grpSp>
        <p:nvGrpSpPr>
          <p:cNvPr id="18" name="Groep 17">
            <a:extLst>
              <a:ext uri="{FF2B5EF4-FFF2-40B4-BE49-F238E27FC236}">
                <a16:creationId xmlns:a16="http://schemas.microsoft.com/office/drawing/2014/main" id="{5C52F017-FF3D-CD1F-0E74-E1202F79CD4A}"/>
              </a:ext>
            </a:extLst>
          </p:cNvPr>
          <p:cNvGrpSpPr/>
          <p:nvPr/>
        </p:nvGrpSpPr>
        <p:grpSpPr>
          <a:xfrm>
            <a:off x="5076055" y="3195873"/>
            <a:ext cx="2791877" cy="564276"/>
            <a:chOff x="5082792" y="2334051"/>
            <a:chExt cx="3242340" cy="564276"/>
          </a:xfrm>
        </p:grpSpPr>
        <p:sp>
          <p:nvSpPr>
            <p:cNvPr id="31" name="Rechthoek 30">
              <a:extLst>
                <a:ext uri="{FF2B5EF4-FFF2-40B4-BE49-F238E27FC236}">
                  <a16:creationId xmlns:a16="http://schemas.microsoft.com/office/drawing/2014/main" id="{9A301123-914A-6EE1-772C-F4651545F4BA}"/>
                </a:ext>
              </a:extLst>
            </p:cNvPr>
            <p:cNvSpPr/>
            <p:nvPr/>
          </p:nvSpPr>
          <p:spPr>
            <a:xfrm>
              <a:off x="5082792" y="2334051"/>
              <a:ext cx="3242340" cy="564276"/>
            </a:xfrm>
            <a:prstGeom prst="rect">
              <a:avLst/>
            </a:prstGeom>
            <a:ln>
              <a:solidFill>
                <a:srgbClr val="00A2C9"/>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nl-NL" sz="1200"/>
            </a:p>
          </p:txBody>
        </p:sp>
        <p:sp>
          <p:nvSpPr>
            <p:cNvPr id="32" name="Tekstvak 31">
              <a:extLst>
                <a:ext uri="{FF2B5EF4-FFF2-40B4-BE49-F238E27FC236}">
                  <a16:creationId xmlns:a16="http://schemas.microsoft.com/office/drawing/2014/main" id="{CB5475BF-FCE4-FAD7-DAB8-959B34974CE6}"/>
                </a:ext>
              </a:extLst>
            </p:cNvPr>
            <p:cNvSpPr txBox="1"/>
            <p:nvPr/>
          </p:nvSpPr>
          <p:spPr>
            <a:xfrm>
              <a:off x="5082792" y="2334051"/>
              <a:ext cx="3242340" cy="56427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45578" tIns="30764" rIns="145578" bIns="30764" numCol="1" spcCol="1270" rtlCol="0" anchor="ctr" anchorCtr="0">
              <a:noAutofit/>
            </a:bodyPr>
            <a:lstStyle/>
            <a:p>
              <a:pPr lvl="0" algn="ctr" defTabSz="666750">
                <a:lnSpc>
                  <a:spcPct val="90000"/>
                </a:lnSpc>
                <a:spcBef>
                  <a:spcPct val="0"/>
                </a:spcBef>
                <a:spcAft>
                  <a:spcPct val="35000"/>
                </a:spcAft>
              </a:pPr>
              <a:r>
                <a:rPr lang="nl-NL" sz="1200" dirty="0">
                  <a:solidFill>
                    <a:schemeClr val="tx1"/>
                  </a:solidFill>
                </a:rPr>
                <a:t>Second </a:t>
              </a:r>
              <a:r>
                <a:rPr lang="nl-NL" sz="1200" dirty="0" err="1">
                  <a:solidFill>
                    <a:schemeClr val="tx1"/>
                  </a:solidFill>
                </a:rPr>
                <a:t>calculation</a:t>
              </a:r>
              <a:r>
                <a:rPr lang="nl-NL" sz="1200" dirty="0">
                  <a:solidFill>
                    <a:schemeClr val="tx1"/>
                  </a:solidFill>
                </a:rPr>
                <a:t> + Pension </a:t>
              </a:r>
              <a:r>
                <a:rPr lang="nl-NL" sz="1200" dirty="0" err="1">
                  <a:solidFill>
                    <a:schemeClr val="tx1"/>
                  </a:solidFill>
                </a:rPr>
                <a:t>overview</a:t>
              </a:r>
              <a:endParaRPr lang="nl-NL" sz="1200" kern="1200" noProof="0" dirty="0">
                <a:solidFill>
                  <a:schemeClr val="tx1"/>
                </a:solidFill>
              </a:endParaRPr>
            </a:p>
          </p:txBody>
        </p:sp>
      </p:grpSp>
      <p:grpSp>
        <p:nvGrpSpPr>
          <p:cNvPr id="19" name="Groep 18">
            <a:extLst>
              <a:ext uri="{FF2B5EF4-FFF2-40B4-BE49-F238E27FC236}">
                <a16:creationId xmlns:a16="http://schemas.microsoft.com/office/drawing/2014/main" id="{DCD9353C-7FFD-1B79-8401-395AFC9A1DB6}"/>
              </a:ext>
            </a:extLst>
          </p:cNvPr>
          <p:cNvGrpSpPr/>
          <p:nvPr/>
        </p:nvGrpSpPr>
        <p:grpSpPr>
          <a:xfrm>
            <a:off x="4906953" y="2058771"/>
            <a:ext cx="2679620" cy="386443"/>
            <a:chOff x="5364152" y="1196949"/>
            <a:chExt cx="2679620" cy="386443"/>
          </a:xfrm>
        </p:grpSpPr>
        <p:sp>
          <p:nvSpPr>
            <p:cNvPr id="29" name="Rechthoek 28">
              <a:extLst>
                <a:ext uri="{FF2B5EF4-FFF2-40B4-BE49-F238E27FC236}">
                  <a16:creationId xmlns:a16="http://schemas.microsoft.com/office/drawing/2014/main" id="{841D7381-24D0-5434-7465-D1E0538E5AB3}"/>
                </a:ext>
              </a:extLst>
            </p:cNvPr>
            <p:cNvSpPr/>
            <p:nvPr/>
          </p:nvSpPr>
          <p:spPr>
            <a:xfrm>
              <a:off x="5364152" y="1196949"/>
              <a:ext cx="2679620" cy="38644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nl-NL" sz="1200"/>
            </a:p>
          </p:txBody>
        </p:sp>
        <p:sp>
          <p:nvSpPr>
            <p:cNvPr id="30" name="Tekstvak 29">
              <a:extLst>
                <a:ext uri="{FF2B5EF4-FFF2-40B4-BE49-F238E27FC236}">
                  <a16:creationId xmlns:a16="http://schemas.microsoft.com/office/drawing/2014/main" id="{4585019C-F7F9-3CE7-C42E-AE4C298A3CDD}"/>
                </a:ext>
              </a:extLst>
            </p:cNvPr>
            <p:cNvSpPr txBox="1"/>
            <p:nvPr/>
          </p:nvSpPr>
          <p:spPr>
            <a:xfrm>
              <a:off x="5364152" y="1196949"/>
              <a:ext cx="2679620" cy="38644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rtlCol="0" anchor="b" anchorCtr="1">
              <a:noAutofit/>
            </a:bodyPr>
            <a:lstStyle/>
            <a:p>
              <a:pPr marL="0" lvl="0" indent="0" algn="ctr" defTabSz="800100" rtl="0">
                <a:lnSpc>
                  <a:spcPct val="90000"/>
                </a:lnSpc>
                <a:spcBef>
                  <a:spcPct val="0"/>
                </a:spcBef>
                <a:spcAft>
                  <a:spcPct val="35000"/>
                </a:spcAft>
                <a:buNone/>
              </a:pPr>
              <a:r>
                <a:rPr lang="nl-NL" sz="1200" kern="1200" noProof="0">
                  <a:solidFill>
                    <a:schemeClr val="tx1"/>
                  </a:solidFill>
                </a:rPr>
                <a:t>Eind Q2 2027</a:t>
              </a:r>
            </a:p>
          </p:txBody>
        </p:sp>
      </p:grpSp>
      <p:sp>
        <p:nvSpPr>
          <p:cNvPr id="20" name="Ovaal 19">
            <a:extLst>
              <a:ext uri="{FF2B5EF4-FFF2-40B4-BE49-F238E27FC236}">
                <a16:creationId xmlns:a16="http://schemas.microsoft.com/office/drawing/2014/main" id="{65B07301-2E11-6C5C-A544-D54DE26FA0FE}"/>
              </a:ext>
            </a:extLst>
          </p:cNvPr>
          <p:cNvSpPr/>
          <p:nvPr/>
        </p:nvSpPr>
        <p:spPr>
          <a:xfrm>
            <a:off x="6199740" y="2524726"/>
            <a:ext cx="94046" cy="94046"/>
          </a:xfrm>
          <a:prstGeom prst="ellipse">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nl-NL" sz="1200"/>
          </a:p>
        </p:txBody>
      </p:sp>
      <p:sp>
        <p:nvSpPr>
          <p:cNvPr id="21" name="Rechte verbindingslijn 20">
            <a:extLst>
              <a:ext uri="{FF2B5EF4-FFF2-40B4-BE49-F238E27FC236}">
                <a16:creationId xmlns:a16="http://schemas.microsoft.com/office/drawing/2014/main" id="{A44910AA-24DA-B332-BFEC-8D046E8966E2}"/>
              </a:ext>
            </a:extLst>
          </p:cNvPr>
          <p:cNvSpPr/>
          <p:nvPr/>
        </p:nvSpPr>
        <p:spPr>
          <a:xfrm>
            <a:off x="7921526" y="1921977"/>
            <a:ext cx="0" cy="649772"/>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dash"/>
            <a:miter lim="800000"/>
          </a:ln>
          <a:effectLst/>
        </p:spPr>
        <p:style>
          <a:lnRef idx="2">
            <a:scrgbClr r="0" g="0" b="0"/>
          </a:lnRef>
          <a:fillRef idx="1">
            <a:scrgbClr r="0" g="0" b="0"/>
          </a:fillRef>
          <a:effectRef idx="0">
            <a:scrgbClr r="0" g="0" b="0"/>
          </a:effectRef>
          <a:fontRef idx="minor">
            <a:schemeClr val="lt1"/>
          </a:fontRef>
        </p:style>
        <p:txBody>
          <a:bodyPr/>
          <a:lstStyle/>
          <a:p>
            <a:endParaRPr lang="nl-NL" sz="1200"/>
          </a:p>
        </p:txBody>
      </p:sp>
      <p:grpSp>
        <p:nvGrpSpPr>
          <p:cNvPr id="22" name="Groep 21">
            <a:extLst>
              <a:ext uri="{FF2B5EF4-FFF2-40B4-BE49-F238E27FC236}">
                <a16:creationId xmlns:a16="http://schemas.microsoft.com/office/drawing/2014/main" id="{038A1613-F488-1359-26DD-9A1BAA556C4E}"/>
              </a:ext>
            </a:extLst>
          </p:cNvPr>
          <p:cNvGrpSpPr/>
          <p:nvPr/>
        </p:nvGrpSpPr>
        <p:grpSpPr>
          <a:xfrm>
            <a:off x="6907279" y="1417420"/>
            <a:ext cx="1942997" cy="512978"/>
            <a:chOff x="6904934" y="547176"/>
            <a:chExt cx="2947582" cy="512978"/>
          </a:xfrm>
        </p:grpSpPr>
        <p:sp>
          <p:nvSpPr>
            <p:cNvPr id="27" name="Rechthoek 26">
              <a:extLst>
                <a:ext uri="{FF2B5EF4-FFF2-40B4-BE49-F238E27FC236}">
                  <a16:creationId xmlns:a16="http://schemas.microsoft.com/office/drawing/2014/main" id="{C67B19AA-ED0C-21EA-7813-744BA0761D3F}"/>
                </a:ext>
              </a:extLst>
            </p:cNvPr>
            <p:cNvSpPr/>
            <p:nvPr/>
          </p:nvSpPr>
          <p:spPr>
            <a:xfrm>
              <a:off x="6904934" y="547176"/>
              <a:ext cx="2947582" cy="512978"/>
            </a:xfrm>
            <a:prstGeom prst="rect">
              <a:avLst/>
            </a:prstGeom>
            <a:ln>
              <a:solidFill>
                <a:schemeClr val="tx1">
                  <a:lumMod val="50000"/>
                  <a:lumOff val="50000"/>
                </a:schemeClr>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nl-NL" sz="1200"/>
            </a:p>
          </p:txBody>
        </p:sp>
        <p:sp>
          <p:nvSpPr>
            <p:cNvPr id="28" name="Tekstvak 27">
              <a:extLst>
                <a:ext uri="{FF2B5EF4-FFF2-40B4-BE49-F238E27FC236}">
                  <a16:creationId xmlns:a16="http://schemas.microsoft.com/office/drawing/2014/main" id="{94BC0FAB-287D-AFD9-9841-618FB5AE49FE}"/>
                </a:ext>
              </a:extLst>
            </p:cNvPr>
            <p:cNvSpPr txBox="1"/>
            <p:nvPr/>
          </p:nvSpPr>
          <p:spPr>
            <a:xfrm>
              <a:off x="6904934" y="547176"/>
              <a:ext cx="2947582" cy="51297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45578" tIns="30764" rIns="145578" bIns="30764" numCol="1" spcCol="1270" rtlCol="0" anchor="ctr" anchorCtr="0">
              <a:noAutofit/>
            </a:bodyPr>
            <a:lstStyle/>
            <a:p>
              <a:pPr lvl="0" algn="ctr" defTabSz="666750">
                <a:lnSpc>
                  <a:spcPct val="90000"/>
                </a:lnSpc>
                <a:spcBef>
                  <a:spcPct val="0"/>
                </a:spcBef>
                <a:spcAft>
                  <a:spcPct val="35000"/>
                </a:spcAft>
              </a:pPr>
              <a:r>
                <a:rPr lang="en-US" sz="1200" dirty="0" err="1"/>
                <a:t>Appearance:Choice</a:t>
              </a:r>
              <a:r>
                <a:rPr lang="en-US" sz="1200" dirty="0"/>
                <a:t> of fixed/variable</a:t>
              </a:r>
              <a:endParaRPr lang="nl-NL" sz="1200" kern="1200" noProof="0" dirty="0"/>
            </a:p>
          </p:txBody>
        </p:sp>
      </p:grpSp>
      <p:grpSp>
        <p:nvGrpSpPr>
          <p:cNvPr id="23" name="Groep 22">
            <a:extLst>
              <a:ext uri="{FF2B5EF4-FFF2-40B4-BE49-F238E27FC236}">
                <a16:creationId xmlns:a16="http://schemas.microsoft.com/office/drawing/2014/main" id="{66FCBC27-D624-8882-EBFD-69B23DC09189}"/>
              </a:ext>
            </a:extLst>
          </p:cNvPr>
          <p:cNvGrpSpPr/>
          <p:nvPr/>
        </p:nvGrpSpPr>
        <p:grpSpPr>
          <a:xfrm>
            <a:off x="6581716" y="2698284"/>
            <a:ext cx="2679620" cy="386443"/>
            <a:chOff x="7038915" y="1836462"/>
            <a:chExt cx="2679620" cy="386443"/>
          </a:xfrm>
        </p:grpSpPr>
        <p:sp>
          <p:nvSpPr>
            <p:cNvPr id="25" name="Rechthoek 24">
              <a:extLst>
                <a:ext uri="{FF2B5EF4-FFF2-40B4-BE49-F238E27FC236}">
                  <a16:creationId xmlns:a16="http://schemas.microsoft.com/office/drawing/2014/main" id="{7F3F9E98-2B91-7487-845D-E245D4062A14}"/>
                </a:ext>
              </a:extLst>
            </p:cNvPr>
            <p:cNvSpPr/>
            <p:nvPr/>
          </p:nvSpPr>
          <p:spPr>
            <a:xfrm>
              <a:off x="7038915" y="1836462"/>
              <a:ext cx="2679620" cy="38644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nl-NL" sz="1200"/>
            </a:p>
          </p:txBody>
        </p:sp>
        <p:sp>
          <p:nvSpPr>
            <p:cNvPr id="26" name="Tekstvak 25">
              <a:extLst>
                <a:ext uri="{FF2B5EF4-FFF2-40B4-BE49-F238E27FC236}">
                  <a16:creationId xmlns:a16="http://schemas.microsoft.com/office/drawing/2014/main" id="{7F08F8FB-9063-D25A-0A3C-44C295255B29}"/>
                </a:ext>
              </a:extLst>
            </p:cNvPr>
            <p:cNvSpPr txBox="1"/>
            <p:nvPr/>
          </p:nvSpPr>
          <p:spPr>
            <a:xfrm>
              <a:off x="7038915" y="1836462"/>
              <a:ext cx="2679620" cy="38644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rtlCol="0" anchor="t" anchorCtr="1">
              <a:noAutofit/>
            </a:bodyPr>
            <a:lstStyle/>
            <a:p>
              <a:pPr marL="0" lvl="0" indent="0" algn="ctr" defTabSz="800100" rtl="0">
                <a:lnSpc>
                  <a:spcPct val="90000"/>
                </a:lnSpc>
                <a:spcBef>
                  <a:spcPct val="0"/>
                </a:spcBef>
                <a:spcAft>
                  <a:spcPct val="35000"/>
                </a:spcAft>
                <a:buNone/>
              </a:pPr>
              <a:r>
                <a:rPr lang="nl-NL" sz="1200" kern="1200" noProof="0"/>
                <a:t>1 jan 2028</a:t>
              </a:r>
            </a:p>
          </p:txBody>
        </p:sp>
      </p:grpSp>
      <p:sp>
        <p:nvSpPr>
          <p:cNvPr id="24" name="Ovaal 23">
            <a:extLst>
              <a:ext uri="{FF2B5EF4-FFF2-40B4-BE49-F238E27FC236}">
                <a16:creationId xmlns:a16="http://schemas.microsoft.com/office/drawing/2014/main" id="{59D47E83-B6A3-C5C2-89C6-AA40D7E6181A}"/>
              </a:ext>
            </a:extLst>
          </p:cNvPr>
          <p:cNvSpPr/>
          <p:nvPr/>
        </p:nvSpPr>
        <p:spPr>
          <a:xfrm>
            <a:off x="7878778" y="2529001"/>
            <a:ext cx="85496" cy="85496"/>
          </a:xfrm>
          <a:prstGeom prst="ellipse">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nl-NL" sz="1200"/>
          </a:p>
        </p:txBody>
      </p:sp>
      <p:sp>
        <p:nvSpPr>
          <p:cNvPr id="45" name="AutoShape 2" descr="50th years - Free birthday and party icons">
            <a:extLst>
              <a:ext uri="{FF2B5EF4-FFF2-40B4-BE49-F238E27FC236}">
                <a16:creationId xmlns:a16="http://schemas.microsoft.com/office/drawing/2014/main" id="{FAD81799-7413-1277-70B4-C0B468B94B0F}"/>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7" name="Rechte verbindingslijn 46">
            <a:extLst>
              <a:ext uri="{FF2B5EF4-FFF2-40B4-BE49-F238E27FC236}">
                <a16:creationId xmlns:a16="http://schemas.microsoft.com/office/drawing/2014/main" id="{0EBC6CD4-34BE-B602-17FB-BEA0007C24FE}"/>
              </a:ext>
            </a:extLst>
          </p:cNvPr>
          <p:cNvSpPr/>
          <p:nvPr/>
        </p:nvSpPr>
        <p:spPr>
          <a:xfrm flipH="1">
            <a:off x="2182923" y="2670581"/>
            <a:ext cx="28005" cy="147575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dash"/>
            <a:miter lim="800000"/>
          </a:ln>
          <a:effectLst/>
        </p:spPr>
        <p:style>
          <a:lnRef idx="2">
            <a:scrgbClr r="0" g="0" b="0"/>
          </a:lnRef>
          <a:fillRef idx="1">
            <a:scrgbClr r="0" g="0" b="0"/>
          </a:fillRef>
          <a:effectRef idx="0">
            <a:scrgbClr r="0" g="0" b="0"/>
          </a:effectRef>
          <a:fontRef idx="minor">
            <a:schemeClr val="lt1"/>
          </a:fontRef>
        </p:style>
        <p:txBody>
          <a:bodyPr/>
          <a:lstStyle/>
          <a:p>
            <a:endParaRPr lang="nl-NL" sz="1200"/>
          </a:p>
        </p:txBody>
      </p:sp>
      <p:grpSp>
        <p:nvGrpSpPr>
          <p:cNvPr id="48" name="Groep 47">
            <a:extLst>
              <a:ext uri="{FF2B5EF4-FFF2-40B4-BE49-F238E27FC236}">
                <a16:creationId xmlns:a16="http://schemas.microsoft.com/office/drawing/2014/main" id="{3653C64A-F40A-FC61-4526-5BD5E35082F6}"/>
              </a:ext>
            </a:extLst>
          </p:cNvPr>
          <p:cNvGrpSpPr/>
          <p:nvPr/>
        </p:nvGrpSpPr>
        <p:grpSpPr>
          <a:xfrm>
            <a:off x="1549640" y="4173301"/>
            <a:ext cx="1266566" cy="517303"/>
            <a:chOff x="6454994" y="2365408"/>
            <a:chExt cx="3242340" cy="564276"/>
          </a:xfrm>
        </p:grpSpPr>
        <p:sp>
          <p:nvSpPr>
            <p:cNvPr id="49" name="Rechthoek 48">
              <a:extLst>
                <a:ext uri="{FF2B5EF4-FFF2-40B4-BE49-F238E27FC236}">
                  <a16:creationId xmlns:a16="http://schemas.microsoft.com/office/drawing/2014/main" id="{848BDFDF-CE9F-5B1C-C0D3-EFAAF916301A}"/>
                </a:ext>
              </a:extLst>
            </p:cNvPr>
            <p:cNvSpPr/>
            <p:nvPr/>
          </p:nvSpPr>
          <p:spPr>
            <a:xfrm>
              <a:off x="6454994" y="2365408"/>
              <a:ext cx="3242340" cy="564276"/>
            </a:xfrm>
            <a:prstGeom prst="rect">
              <a:avLst/>
            </a:prstGeom>
            <a:ln>
              <a:solidFill>
                <a:srgbClr val="FFC000"/>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nl-NL" sz="1200"/>
            </a:p>
          </p:txBody>
        </p:sp>
        <p:sp>
          <p:nvSpPr>
            <p:cNvPr id="50" name="Tekstvak 49">
              <a:extLst>
                <a:ext uri="{FF2B5EF4-FFF2-40B4-BE49-F238E27FC236}">
                  <a16:creationId xmlns:a16="http://schemas.microsoft.com/office/drawing/2014/main" id="{4B4E93FC-685D-CE08-654E-CC61BE8927E1}"/>
                </a:ext>
              </a:extLst>
            </p:cNvPr>
            <p:cNvSpPr txBox="1"/>
            <p:nvPr/>
          </p:nvSpPr>
          <p:spPr>
            <a:xfrm>
              <a:off x="6652202" y="2478917"/>
              <a:ext cx="2813406" cy="32023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45578" tIns="30764" rIns="145578" bIns="30764" numCol="1" spcCol="1270" rtlCol="0" anchor="ctr" anchorCtr="0">
              <a:noAutofit/>
            </a:bodyPr>
            <a:lstStyle/>
            <a:p>
              <a:pPr lvl="0" algn="ctr" defTabSz="666750">
                <a:lnSpc>
                  <a:spcPct val="90000"/>
                </a:lnSpc>
                <a:spcBef>
                  <a:spcPct val="0"/>
                </a:spcBef>
                <a:spcAft>
                  <a:spcPct val="35000"/>
                </a:spcAft>
              </a:pPr>
              <a:r>
                <a:rPr lang="en-US" sz="1200" dirty="0">
                  <a:solidFill>
                    <a:schemeClr val="tx1"/>
                  </a:solidFill>
                </a:rPr>
                <a:t>This is where we are now</a:t>
              </a:r>
              <a:endParaRPr lang="nl-NL" sz="1200" kern="1200" noProof="0" dirty="0">
                <a:solidFill>
                  <a:schemeClr val="tx1"/>
                </a:solidFill>
              </a:endParaRPr>
            </a:p>
          </p:txBody>
        </p:sp>
      </p:grpSp>
      <p:sp>
        <p:nvSpPr>
          <p:cNvPr id="3" name="Tekstvak 2">
            <a:extLst>
              <a:ext uri="{FF2B5EF4-FFF2-40B4-BE49-F238E27FC236}">
                <a16:creationId xmlns:a16="http://schemas.microsoft.com/office/drawing/2014/main" id="{E4C6AE03-D177-C864-CEEA-C28DC9663012}"/>
              </a:ext>
            </a:extLst>
          </p:cNvPr>
          <p:cNvSpPr txBox="1"/>
          <p:nvPr/>
        </p:nvSpPr>
        <p:spPr>
          <a:xfrm>
            <a:off x="896912" y="2228054"/>
            <a:ext cx="2679620" cy="38644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rtlCol="0" anchor="t" anchorCtr="1">
            <a:noAutofit/>
          </a:bodyPr>
          <a:lstStyle/>
          <a:p>
            <a:pPr marL="0" lvl="0" indent="0" algn="ctr" defTabSz="800100" rtl="0">
              <a:lnSpc>
                <a:spcPct val="90000"/>
              </a:lnSpc>
              <a:spcBef>
                <a:spcPct val="0"/>
              </a:spcBef>
              <a:spcAft>
                <a:spcPct val="35000"/>
              </a:spcAft>
              <a:buNone/>
            </a:pPr>
            <a:r>
              <a:rPr lang="nl-NL" sz="1200" kern="1200" noProof="0">
                <a:solidFill>
                  <a:schemeClr val="tx1"/>
                </a:solidFill>
              </a:rPr>
              <a:t>Dec ‘25</a:t>
            </a:r>
          </a:p>
        </p:txBody>
      </p:sp>
    </p:spTree>
    <p:extLst>
      <p:ext uri="{BB962C8B-B14F-4D97-AF65-F5344CB8AC3E}">
        <p14:creationId xmlns:p14="http://schemas.microsoft.com/office/powerpoint/2010/main" val="7704679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85375D-09F6-E3D8-8E33-8157544D2397}"/>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4479170D-8C1F-C91B-B9FE-BDD70EA1FF0B}"/>
              </a:ext>
            </a:extLst>
          </p:cNvPr>
          <p:cNvPicPr>
            <a:picLocks noGrp="1" noChangeAspect="1"/>
          </p:cNvPicPr>
          <p:nvPr>
            <p:ph type="pic" sz="quarter" idx="10"/>
          </p:nvPr>
        </p:nvPicPr>
        <p:blipFill>
          <a:blip r:embed="rId3"/>
          <a:srcRect t="53771" b="14565"/>
          <a:stretch>
            <a:fillRect/>
          </a:stretch>
        </p:blipFill>
        <p:spPr>
          <a:xfrm>
            <a:off x="0" y="936624"/>
            <a:ext cx="9144000" cy="1932082"/>
          </a:xfrm>
        </p:spPr>
      </p:pic>
      <p:sp>
        <p:nvSpPr>
          <p:cNvPr id="5" name="Title 4">
            <a:extLst>
              <a:ext uri="{FF2B5EF4-FFF2-40B4-BE49-F238E27FC236}">
                <a16:creationId xmlns:a16="http://schemas.microsoft.com/office/drawing/2014/main" id="{596684F6-99BD-D4D4-5BE5-75DBD44DBC3D}"/>
              </a:ext>
            </a:extLst>
          </p:cNvPr>
          <p:cNvSpPr>
            <a:spLocks noGrp="1"/>
          </p:cNvSpPr>
          <p:nvPr>
            <p:ph type="title"/>
          </p:nvPr>
        </p:nvSpPr>
        <p:spPr/>
        <p:txBody>
          <a:bodyPr/>
          <a:lstStyle/>
          <a:p>
            <a:r>
              <a:rPr lang="nl-NL" dirty="0" err="1"/>
              <a:t>Balanced</a:t>
            </a:r>
            <a:r>
              <a:rPr lang="nl-NL" dirty="0"/>
              <a:t> </a:t>
            </a:r>
            <a:r>
              <a:rPr lang="nl-NL" dirty="0" err="1"/>
              <a:t>transition</a:t>
            </a:r>
            <a:r>
              <a:rPr lang="nl-NL" dirty="0"/>
              <a:t>: </a:t>
            </a:r>
            <a:r>
              <a:rPr lang="nl-NL" dirty="0" err="1"/>
              <a:t>compensation</a:t>
            </a:r>
            <a:r>
              <a:rPr lang="nl-NL" dirty="0"/>
              <a:t> </a:t>
            </a:r>
            <a:r>
              <a:rPr lang="nl-NL" dirty="0" err="1"/>
              <a:t>required</a:t>
            </a:r>
            <a:endParaRPr lang="nl-NL" dirty="0"/>
          </a:p>
        </p:txBody>
      </p:sp>
      <p:sp>
        <p:nvSpPr>
          <p:cNvPr id="2" name="Tijdelijke aanduiding voor dianummer 1">
            <a:extLst>
              <a:ext uri="{FF2B5EF4-FFF2-40B4-BE49-F238E27FC236}">
                <a16:creationId xmlns:a16="http://schemas.microsoft.com/office/drawing/2014/main" id="{DB6B11B4-E385-25CE-AFE4-7904A4B694BC}"/>
              </a:ext>
            </a:extLst>
          </p:cNvPr>
          <p:cNvSpPr>
            <a:spLocks noGrp="1"/>
          </p:cNvSpPr>
          <p:nvPr>
            <p:ph type="sldNum" sz="quarter" idx="4"/>
          </p:nvPr>
        </p:nvSpPr>
        <p:spPr/>
        <p:txBody>
          <a:bodyPr/>
          <a:lstStyle/>
          <a:p>
            <a:fld id="{44259A67-670E-4C64-97AA-2ABF111DB1CB}" type="slidenum">
              <a:rPr lang="en-GB" smtClean="0"/>
              <a:pPr/>
              <a:t>30</a:t>
            </a:fld>
            <a:endParaRPr lang="en-GB"/>
          </a:p>
        </p:txBody>
      </p:sp>
      <p:sp>
        <p:nvSpPr>
          <p:cNvPr id="3" name="Tijdelijke aanduiding voor tekst 2">
            <a:extLst>
              <a:ext uri="{FF2B5EF4-FFF2-40B4-BE49-F238E27FC236}">
                <a16:creationId xmlns:a16="http://schemas.microsoft.com/office/drawing/2014/main" id="{735E2B56-AE46-990A-8165-33F5F0B58D2B}"/>
              </a:ext>
            </a:extLst>
          </p:cNvPr>
          <p:cNvSpPr>
            <a:spLocks noGrp="1"/>
          </p:cNvSpPr>
          <p:nvPr>
            <p:ph type="body" sz="quarter" idx="11"/>
          </p:nvPr>
        </p:nvSpPr>
        <p:spPr/>
        <p:txBody>
          <a:bodyPr vert="horz" lIns="0" tIns="0" rIns="0" bIns="0" rtlCol="0" anchor="t">
            <a:noAutofit/>
          </a:bodyPr>
          <a:lstStyle/>
          <a:p>
            <a:pPr marL="229870" indent="-229870">
              <a:lnSpc>
                <a:spcPct val="100000"/>
              </a:lnSpc>
            </a:pPr>
            <a:endParaRPr lang="nl-NL" sz="3000" b="1"/>
          </a:p>
          <a:p>
            <a:pPr marL="229870" indent="-229870">
              <a:lnSpc>
                <a:spcPct val="100000"/>
              </a:lnSpc>
            </a:pPr>
            <a:endParaRPr lang="nl-NL" sz="3000" b="1"/>
          </a:p>
        </p:txBody>
      </p:sp>
    </p:spTree>
    <p:extLst>
      <p:ext uri="{BB962C8B-B14F-4D97-AF65-F5344CB8AC3E}">
        <p14:creationId xmlns:p14="http://schemas.microsoft.com/office/powerpoint/2010/main" val="31844397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C736AC-ED10-8176-0BF6-B4526BD3C7AA}"/>
            </a:ext>
          </a:extLst>
        </p:cNvPr>
        <p:cNvGrpSpPr/>
        <p:nvPr/>
      </p:nvGrpSpPr>
      <p:grpSpPr>
        <a:xfrm>
          <a:off x="0" y="0"/>
          <a:ext cx="0" cy="0"/>
          <a:chOff x="0" y="0"/>
          <a:chExt cx="0" cy="0"/>
        </a:xfrm>
      </p:grpSpPr>
      <p:sp>
        <p:nvSpPr>
          <p:cNvPr id="6" name="Titel 4">
            <a:extLst>
              <a:ext uri="{FF2B5EF4-FFF2-40B4-BE49-F238E27FC236}">
                <a16:creationId xmlns:a16="http://schemas.microsoft.com/office/drawing/2014/main" id="{8A5C9EAE-C7FE-9154-4FD3-496098CEB5D8}"/>
              </a:ext>
            </a:extLst>
          </p:cNvPr>
          <p:cNvSpPr txBox="1">
            <a:spLocks/>
          </p:cNvSpPr>
          <p:nvPr/>
        </p:nvSpPr>
        <p:spPr>
          <a:xfrm>
            <a:off x="585355" y="975736"/>
            <a:ext cx="7850189" cy="428625"/>
          </a:xfrm>
          <a:prstGeom prst="rect">
            <a:avLst/>
          </a:prstGeom>
        </p:spPr>
        <p:txBody>
          <a:bodyPr/>
          <a:lstStyle>
            <a:lvl1pPr algn="l" defTabSz="457200" rtl="0" eaLnBrk="1" latinLnBrk="0" hangingPunct="1">
              <a:lnSpc>
                <a:spcPts val="2200"/>
              </a:lnSpc>
              <a:spcBef>
                <a:spcPct val="0"/>
              </a:spcBef>
              <a:buNone/>
              <a:defRPr sz="2200" b="0" kern="1200">
                <a:solidFill>
                  <a:srgbClr val="005D76"/>
                </a:solidFill>
                <a:latin typeface="Segoe UI Semibold" pitchFamily="34" charset="0"/>
                <a:ea typeface="+mj-ea"/>
                <a:cs typeface="Arial" pitchFamily="34" charset="0"/>
              </a:defRPr>
            </a:lvl1pPr>
          </a:lstStyle>
          <a:p>
            <a:r>
              <a:rPr lang="en-GB" dirty="0"/>
              <a:t>Why compensation?</a:t>
            </a:r>
          </a:p>
        </p:txBody>
      </p:sp>
      <p:sp>
        <p:nvSpPr>
          <p:cNvPr id="8" name="Tekstvak 7">
            <a:extLst>
              <a:ext uri="{FF2B5EF4-FFF2-40B4-BE49-F238E27FC236}">
                <a16:creationId xmlns:a16="http://schemas.microsoft.com/office/drawing/2014/main" id="{BBED2497-85CB-5F1A-B266-80A4369E9C99}"/>
              </a:ext>
            </a:extLst>
          </p:cNvPr>
          <p:cNvSpPr txBox="1"/>
          <p:nvPr/>
        </p:nvSpPr>
        <p:spPr>
          <a:xfrm>
            <a:off x="544585" y="1496165"/>
            <a:ext cx="7931727" cy="1954381"/>
          </a:xfrm>
          <a:prstGeom prst="rect">
            <a:avLst/>
          </a:prstGeom>
          <a:noFill/>
        </p:spPr>
        <p:txBody>
          <a:bodyPr wrap="square">
            <a:spAutoFit/>
          </a:bodyPr>
          <a:lstStyle/>
          <a:p>
            <a:pPr>
              <a:spcAft>
                <a:spcPts val="600"/>
              </a:spcAft>
            </a:pPr>
            <a:r>
              <a:rPr lang="en-US" sz="1600" dirty="0">
                <a:solidFill>
                  <a:schemeClr val="accent1"/>
                </a:solidFill>
                <a:latin typeface="Segoe UI" panose="020B0502040204020203" pitchFamily="34" charset="0"/>
                <a:cs typeface="Segoe UI" panose="020B0502040204020203" pitchFamily="34" charset="0"/>
              </a:rPr>
              <a:t>Current system:</a:t>
            </a:r>
          </a:p>
          <a:p>
            <a:pPr marL="285750" indent="-285750">
              <a:spcAft>
                <a:spcPts val="600"/>
              </a:spcAft>
              <a:buFont typeface="Arial" panose="020B0604020202020204" pitchFamily="34" charset="0"/>
              <a:buChar char="•"/>
            </a:pPr>
            <a:r>
              <a:rPr lang="en-US" sz="1600" dirty="0">
                <a:solidFill>
                  <a:schemeClr val="accent1"/>
                </a:solidFill>
                <a:latin typeface="Segoe UI" panose="020B0502040204020203" pitchFamily="34" charset="0"/>
                <a:cs typeface="Segoe UI" panose="020B0502040204020203" pitchFamily="34" charset="0"/>
              </a:rPr>
              <a:t>Young people contribute to the pension fund for older people</a:t>
            </a:r>
          </a:p>
          <a:p>
            <a:pPr marL="285750" indent="-285750">
              <a:spcAft>
                <a:spcPts val="600"/>
              </a:spcAft>
              <a:buFont typeface="Arial" panose="020B0604020202020204" pitchFamily="34" charset="0"/>
              <a:buChar char="•"/>
            </a:pPr>
            <a:r>
              <a:rPr lang="en-US" sz="1600" dirty="0">
                <a:solidFill>
                  <a:schemeClr val="accent1"/>
                </a:solidFill>
                <a:latin typeface="Segoe UI" panose="020B0502040204020203" pitchFamily="34" charset="0"/>
                <a:cs typeface="Segoe UI" panose="020B0502040204020203" pitchFamily="34" charset="0"/>
              </a:rPr>
              <a:t>New pension scheme</a:t>
            </a:r>
          </a:p>
          <a:p>
            <a:pPr marL="285750" indent="-285750">
              <a:spcAft>
                <a:spcPts val="600"/>
              </a:spcAft>
              <a:buFont typeface="Arial" panose="020B0604020202020204" pitchFamily="34" charset="0"/>
              <a:buChar char="•"/>
            </a:pPr>
            <a:r>
              <a:rPr lang="en-US" sz="1600" dirty="0">
                <a:solidFill>
                  <a:schemeClr val="accent1"/>
                </a:solidFill>
                <a:latin typeface="Segoe UI" panose="020B0502040204020203" pitchFamily="34" charset="0"/>
                <a:cs typeface="Segoe UI" panose="020B0502040204020203" pitchFamily="34" charset="0"/>
              </a:rPr>
              <a:t>Clear relationship between contributions and returns</a:t>
            </a:r>
          </a:p>
          <a:p>
            <a:pPr marL="285750" indent="-285750">
              <a:spcAft>
                <a:spcPts val="600"/>
              </a:spcAft>
              <a:buFont typeface="Arial" panose="020B0604020202020204" pitchFamily="34" charset="0"/>
              <a:buChar char="•"/>
            </a:pPr>
            <a:r>
              <a:rPr lang="en-US" sz="1600" dirty="0">
                <a:solidFill>
                  <a:schemeClr val="accent1"/>
                </a:solidFill>
                <a:latin typeface="Segoe UI" panose="020B0502040204020203" pitchFamily="34" charset="0"/>
                <a:cs typeface="Segoe UI" panose="020B0502040204020203" pitchFamily="34" charset="0"/>
              </a:rPr>
              <a:t>Abolition disadvantageous for some.</a:t>
            </a:r>
          </a:p>
          <a:p>
            <a:pPr marL="285750" indent="-285750">
              <a:spcAft>
                <a:spcPts val="600"/>
              </a:spcAft>
              <a:buFont typeface="Arial" panose="020B0604020202020204" pitchFamily="34" charset="0"/>
              <a:buChar char="•"/>
            </a:pPr>
            <a:r>
              <a:rPr lang="en-US" sz="1600" dirty="0">
                <a:solidFill>
                  <a:schemeClr val="accent1"/>
                </a:solidFill>
                <a:latin typeface="Segoe UI" panose="020B0502040204020203" pitchFamily="34" charset="0"/>
                <a:cs typeface="Segoe UI" panose="020B0502040204020203" pitchFamily="34" charset="0"/>
              </a:rPr>
              <a:t>How much? Depends on financial situation on January 1, 2027 </a:t>
            </a:r>
            <a:endParaRPr lang="nl-NL" sz="1600" i="1" dirty="0">
              <a:solidFill>
                <a:schemeClr val="accent3"/>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743371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9F4374A-2B3C-65EB-97F4-B0061AC4B073}"/>
            </a:ext>
          </a:extLst>
        </p:cNvPr>
        <p:cNvGrpSpPr/>
        <p:nvPr/>
      </p:nvGrpSpPr>
      <p:grpSpPr>
        <a:xfrm>
          <a:off x="0" y="0"/>
          <a:ext cx="0" cy="0"/>
          <a:chOff x="0" y="0"/>
          <a:chExt cx="0" cy="0"/>
        </a:xfrm>
      </p:grpSpPr>
      <p:sp>
        <p:nvSpPr>
          <p:cNvPr id="6" name="Titel 4">
            <a:extLst>
              <a:ext uri="{FF2B5EF4-FFF2-40B4-BE49-F238E27FC236}">
                <a16:creationId xmlns:a16="http://schemas.microsoft.com/office/drawing/2014/main" id="{59194DE6-4BED-2DE3-4ED1-4596C65F1F45}"/>
              </a:ext>
            </a:extLst>
          </p:cNvPr>
          <p:cNvSpPr txBox="1">
            <a:spLocks/>
          </p:cNvSpPr>
          <p:nvPr/>
        </p:nvSpPr>
        <p:spPr>
          <a:xfrm>
            <a:off x="585355" y="975736"/>
            <a:ext cx="7850189" cy="428625"/>
          </a:xfrm>
          <a:prstGeom prst="rect">
            <a:avLst/>
          </a:prstGeom>
        </p:spPr>
        <p:txBody>
          <a:bodyPr/>
          <a:lstStyle>
            <a:lvl1pPr algn="l" defTabSz="457200" rtl="0" eaLnBrk="1" latinLnBrk="0" hangingPunct="1">
              <a:lnSpc>
                <a:spcPts val="2200"/>
              </a:lnSpc>
              <a:spcBef>
                <a:spcPct val="0"/>
              </a:spcBef>
              <a:buNone/>
              <a:defRPr sz="2200" b="0" kern="1200">
                <a:solidFill>
                  <a:srgbClr val="005D76"/>
                </a:solidFill>
                <a:latin typeface="Segoe UI Semibold" pitchFamily="34" charset="0"/>
                <a:ea typeface="+mj-ea"/>
                <a:cs typeface="Arial" pitchFamily="34" charset="0"/>
              </a:defRPr>
            </a:lvl1pPr>
          </a:lstStyle>
          <a:p>
            <a:r>
              <a:rPr lang="en-GB" dirty="0"/>
              <a:t>Why compensation?</a:t>
            </a:r>
          </a:p>
        </p:txBody>
      </p:sp>
      <p:sp>
        <p:nvSpPr>
          <p:cNvPr id="8" name="Tekstvak 7">
            <a:extLst>
              <a:ext uri="{FF2B5EF4-FFF2-40B4-BE49-F238E27FC236}">
                <a16:creationId xmlns:a16="http://schemas.microsoft.com/office/drawing/2014/main" id="{3792A1E0-AC6F-D25A-6200-1878AF3034AC}"/>
              </a:ext>
            </a:extLst>
          </p:cNvPr>
          <p:cNvSpPr txBox="1"/>
          <p:nvPr/>
        </p:nvSpPr>
        <p:spPr>
          <a:xfrm>
            <a:off x="544585" y="1496165"/>
            <a:ext cx="7931727" cy="2677656"/>
          </a:xfrm>
          <a:prstGeom prst="rect">
            <a:avLst/>
          </a:prstGeom>
          <a:noFill/>
        </p:spPr>
        <p:txBody>
          <a:bodyPr wrap="square">
            <a:spAutoFit/>
          </a:bodyPr>
          <a:lstStyle/>
          <a:p>
            <a:r>
              <a:rPr lang="en-US" sz="1400" dirty="0">
                <a:solidFill>
                  <a:schemeClr val="accent1"/>
                </a:solidFill>
                <a:latin typeface="Segoe UI" panose="020B0502040204020203" pitchFamily="34" charset="0"/>
                <a:cs typeface="Segoe UI" panose="020B0502040204020203" pitchFamily="34" charset="0"/>
              </a:rPr>
              <a:t>In the current pension scheme, young people contribute to the pension accrual of older people.</a:t>
            </a:r>
          </a:p>
          <a:p>
            <a:endParaRPr lang="en-US" sz="1400" dirty="0">
              <a:solidFill>
                <a:schemeClr val="accent1"/>
              </a:solidFill>
              <a:latin typeface="Segoe UI" panose="020B0502040204020203" pitchFamily="34" charset="0"/>
              <a:cs typeface="Segoe UI" panose="020B0502040204020203" pitchFamily="34" charset="0"/>
            </a:endParaRPr>
          </a:p>
          <a:p>
            <a:r>
              <a:rPr lang="en-US" sz="1400" dirty="0">
                <a:solidFill>
                  <a:schemeClr val="accent1"/>
                </a:solidFill>
                <a:latin typeface="Segoe UI" panose="020B0502040204020203" pitchFamily="34" charset="0"/>
                <a:cs typeface="Segoe UI" panose="020B0502040204020203" pitchFamily="34" charset="0"/>
              </a:rPr>
              <a:t>In other words, young people receive relatively little pension and older people receive relatively much pension for their contributions (after all, the money of older people can be invested for a short period of time).</a:t>
            </a:r>
          </a:p>
          <a:p>
            <a:endParaRPr lang="en-US" sz="1400" dirty="0">
              <a:solidFill>
                <a:schemeClr val="accent1"/>
              </a:solidFill>
              <a:latin typeface="Segoe UI" panose="020B0502040204020203" pitchFamily="34" charset="0"/>
              <a:cs typeface="Segoe UI" panose="020B0502040204020203" pitchFamily="34" charset="0"/>
            </a:endParaRPr>
          </a:p>
          <a:p>
            <a:r>
              <a:rPr lang="en-US" sz="1400" dirty="0">
                <a:solidFill>
                  <a:schemeClr val="accent1"/>
                </a:solidFill>
                <a:latin typeface="Segoe UI" panose="020B0502040204020203" pitchFamily="34" charset="0"/>
                <a:cs typeface="Segoe UI" panose="020B0502040204020203" pitchFamily="34" charset="0"/>
              </a:rPr>
              <a:t>In the new pension scheme, there is a clear relationship between contributions and returns: if you set aside money when you are young, it can be invested for a long time.</a:t>
            </a:r>
          </a:p>
          <a:p>
            <a:r>
              <a:rPr lang="en-US" sz="1400" dirty="0">
                <a:solidFill>
                  <a:schemeClr val="accent1"/>
                </a:solidFill>
                <a:latin typeface="Segoe UI" panose="020B0502040204020203" pitchFamily="34" charset="0"/>
                <a:cs typeface="Segoe UI" panose="020B0502040204020203" pitchFamily="34" charset="0"/>
              </a:rPr>
              <a:t>The new system is disadvantageous for some. They will receive compensation if possible.</a:t>
            </a:r>
          </a:p>
          <a:p>
            <a:endParaRPr lang="en-US" sz="1400" dirty="0">
              <a:solidFill>
                <a:schemeClr val="accent1"/>
              </a:solidFill>
              <a:latin typeface="Segoe UI" panose="020B0502040204020203" pitchFamily="34" charset="0"/>
              <a:cs typeface="Segoe UI" panose="020B0502040204020203" pitchFamily="34" charset="0"/>
            </a:endParaRPr>
          </a:p>
          <a:p>
            <a:r>
              <a:rPr lang="en-US" sz="1400" dirty="0">
                <a:solidFill>
                  <a:schemeClr val="accent1"/>
                </a:solidFill>
                <a:latin typeface="Segoe UI" panose="020B0502040204020203" pitchFamily="34" charset="0"/>
                <a:cs typeface="Segoe UI" panose="020B0502040204020203" pitchFamily="34" charset="0"/>
              </a:rPr>
              <a:t>The amount depends on their financial situation on January 1, 2027.</a:t>
            </a:r>
          </a:p>
          <a:p>
            <a:r>
              <a:rPr lang="en-US" sz="1400" dirty="0">
                <a:solidFill>
                  <a:schemeClr val="accent1"/>
                </a:solidFill>
                <a:latin typeface="Segoe UI" panose="020B0502040204020203" pitchFamily="34" charset="0"/>
                <a:cs typeface="Segoe UI" panose="020B0502040204020203" pitchFamily="34" charset="0"/>
              </a:rPr>
              <a:t>The expected disadvantage will be calculated at that time. (balanced with a view to the future)</a:t>
            </a:r>
          </a:p>
        </p:txBody>
      </p:sp>
    </p:spTree>
    <p:extLst>
      <p:ext uri="{BB962C8B-B14F-4D97-AF65-F5344CB8AC3E}">
        <p14:creationId xmlns:p14="http://schemas.microsoft.com/office/powerpoint/2010/main" val="28182201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92EE5-C813-73E7-66C3-7F6353B04201}"/>
            </a:ext>
          </a:extLst>
        </p:cNvPr>
        <p:cNvGrpSpPr/>
        <p:nvPr/>
      </p:nvGrpSpPr>
      <p:grpSpPr>
        <a:xfrm>
          <a:off x="0" y="0"/>
          <a:ext cx="0" cy="0"/>
          <a:chOff x="0" y="0"/>
          <a:chExt cx="0" cy="0"/>
        </a:xfrm>
      </p:grpSpPr>
      <p:sp>
        <p:nvSpPr>
          <p:cNvPr id="6" name="Titel 4">
            <a:extLst>
              <a:ext uri="{FF2B5EF4-FFF2-40B4-BE49-F238E27FC236}">
                <a16:creationId xmlns:a16="http://schemas.microsoft.com/office/drawing/2014/main" id="{7440A7F3-8CB8-3055-0533-4CC51027BDA7}"/>
              </a:ext>
            </a:extLst>
          </p:cNvPr>
          <p:cNvSpPr txBox="1">
            <a:spLocks/>
          </p:cNvSpPr>
          <p:nvPr/>
        </p:nvSpPr>
        <p:spPr>
          <a:xfrm>
            <a:off x="585355" y="975736"/>
            <a:ext cx="7850189" cy="428625"/>
          </a:xfrm>
          <a:prstGeom prst="rect">
            <a:avLst/>
          </a:prstGeom>
        </p:spPr>
        <p:txBody>
          <a:bodyPr/>
          <a:lstStyle>
            <a:lvl1pPr algn="l" defTabSz="457200" rtl="0" eaLnBrk="1" latinLnBrk="0" hangingPunct="1">
              <a:lnSpc>
                <a:spcPts val="2200"/>
              </a:lnSpc>
              <a:spcBef>
                <a:spcPct val="0"/>
              </a:spcBef>
              <a:buNone/>
              <a:defRPr sz="2200" b="0" kern="1200">
                <a:solidFill>
                  <a:srgbClr val="005D76"/>
                </a:solidFill>
                <a:latin typeface="Segoe UI Semibold" pitchFamily="34" charset="0"/>
                <a:ea typeface="+mj-ea"/>
                <a:cs typeface="Arial" pitchFamily="34" charset="0"/>
              </a:defRPr>
            </a:lvl1pPr>
          </a:lstStyle>
          <a:p>
            <a:r>
              <a:rPr lang="en-US" dirty="0"/>
              <a:t>Good to know about compensation</a:t>
            </a:r>
            <a:endParaRPr lang="en-GB" dirty="0"/>
          </a:p>
        </p:txBody>
      </p:sp>
      <p:sp>
        <p:nvSpPr>
          <p:cNvPr id="8" name="Tekstvak 7">
            <a:extLst>
              <a:ext uri="{FF2B5EF4-FFF2-40B4-BE49-F238E27FC236}">
                <a16:creationId xmlns:a16="http://schemas.microsoft.com/office/drawing/2014/main" id="{4E380650-5AE7-C302-28E4-C809F6E5CE55}"/>
              </a:ext>
            </a:extLst>
          </p:cNvPr>
          <p:cNvSpPr txBox="1"/>
          <p:nvPr/>
        </p:nvSpPr>
        <p:spPr>
          <a:xfrm>
            <a:off x="585355" y="1469650"/>
            <a:ext cx="7931727" cy="2554545"/>
          </a:xfrm>
          <a:prstGeom prst="rect">
            <a:avLst/>
          </a:prstGeom>
          <a:noFill/>
        </p:spPr>
        <p:txBody>
          <a:bodyPr wrap="square">
            <a:spAutoFit/>
          </a:bodyPr>
          <a:lstStyle/>
          <a:p>
            <a:r>
              <a:rPr lang="en-US" sz="1600" dirty="0">
                <a:solidFill>
                  <a:schemeClr val="accent1"/>
                </a:solidFill>
                <a:latin typeface="Segoe UI" panose="020B0502040204020203" pitchFamily="34" charset="0"/>
                <a:cs typeface="Segoe UI" panose="020B0502040204020203" pitchFamily="34" charset="0"/>
              </a:rPr>
              <a:t>Objective: To compensate for the disadvantage of future accrual.</a:t>
            </a:r>
          </a:p>
          <a:p>
            <a:r>
              <a:rPr lang="en-US" sz="1600" dirty="0">
                <a:solidFill>
                  <a:schemeClr val="accent1"/>
                </a:solidFill>
                <a:latin typeface="Segoe UI" panose="020B0502040204020203" pitchFamily="34" charset="0"/>
                <a:cs typeface="Segoe UI" panose="020B0502040204020203" pitchFamily="34" charset="0"/>
              </a:rPr>
              <a:t>(you would have accrued more under the current pension scheme)</a:t>
            </a:r>
          </a:p>
          <a:p>
            <a:endParaRPr lang="en-US" sz="1600" dirty="0">
              <a:solidFill>
                <a:schemeClr val="accent1"/>
              </a:solidFill>
              <a:latin typeface="Segoe UI" panose="020B0502040204020203" pitchFamily="34" charset="0"/>
              <a:cs typeface="Segoe UI" panose="020B0502040204020203" pitchFamily="34" charset="0"/>
            </a:endParaRPr>
          </a:p>
          <a:p>
            <a:pPr marL="285750" indent="-285750">
              <a:buFont typeface="Arial" panose="020B0604020202020204" pitchFamily="34" charset="0"/>
              <a:buChar char="•"/>
            </a:pPr>
            <a:r>
              <a:rPr lang="en-US" sz="1600" dirty="0">
                <a:solidFill>
                  <a:schemeClr val="accent1"/>
                </a:solidFill>
                <a:latin typeface="Segoe UI" panose="020B0502040204020203" pitchFamily="34" charset="0"/>
                <a:cs typeface="Segoe UI" panose="020B0502040204020203" pitchFamily="34" charset="0"/>
              </a:rPr>
              <a:t>Only if you are employed on December 31, 2026, and January 1, 2027</a:t>
            </a:r>
          </a:p>
          <a:p>
            <a:pPr marL="285750" indent="-285750">
              <a:buFont typeface="Arial" panose="020B0604020202020204" pitchFamily="34" charset="0"/>
              <a:buChar char="•"/>
            </a:pPr>
            <a:r>
              <a:rPr lang="en-US" sz="1600" dirty="0">
                <a:solidFill>
                  <a:schemeClr val="accent1"/>
                </a:solidFill>
                <a:latin typeface="Segoe UI" panose="020B0502040204020203" pitchFamily="34" charset="0"/>
                <a:cs typeface="Segoe UI" panose="020B0502040204020203" pitchFamily="34" charset="0"/>
              </a:rPr>
              <a:t>Will be paid in a lump sum at the start of the new scheme</a:t>
            </a:r>
          </a:p>
          <a:p>
            <a:pPr marL="285750" indent="-285750">
              <a:buFont typeface="Arial" panose="020B0604020202020204" pitchFamily="34" charset="0"/>
              <a:buChar char="•"/>
            </a:pPr>
            <a:r>
              <a:rPr lang="en-US" sz="1600" dirty="0">
                <a:solidFill>
                  <a:schemeClr val="accent1"/>
                </a:solidFill>
                <a:latin typeface="Segoe UI" panose="020B0502040204020203" pitchFamily="34" charset="0"/>
                <a:cs typeface="Segoe UI" panose="020B0502040204020203" pitchFamily="34" charset="0"/>
              </a:rPr>
              <a:t>Amount depends on the coverage ratio on December 31, 2026</a:t>
            </a:r>
          </a:p>
          <a:p>
            <a:pPr marL="285750" indent="-285750">
              <a:buFont typeface="Arial" panose="020B0604020202020204" pitchFamily="34" charset="0"/>
              <a:buChar char="•"/>
            </a:pPr>
            <a:r>
              <a:rPr lang="en-US" sz="1600" dirty="0">
                <a:solidFill>
                  <a:schemeClr val="accent1"/>
                </a:solidFill>
                <a:latin typeface="Segoe UI" panose="020B0502040204020203" pitchFamily="34" charset="0"/>
                <a:cs typeface="Segoe UI" panose="020B0502040204020203" pitchFamily="34" charset="0"/>
              </a:rPr>
              <a:t>Compensation will never exceed the (expected) disadvantage</a:t>
            </a:r>
          </a:p>
          <a:p>
            <a:pPr marL="285750" indent="-285750">
              <a:buFont typeface="Arial" panose="020B0604020202020204" pitchFamily="34" charset="0"/>
              <a:buChar char="•"/>
            </a:pPr>
            <a:endParaRPr lang="en-US" sz="1600" dirty="0">
              <a:solidFill>
                <a:schemeClr val="accent1"/>
              </a:solidFill>
              <a:latin typeface="Segoe UI" panose="020B0502040204020203" pitchFamily="34" charset="0"/>
              <a:cs typeface="Segoe UI" panose="020B0502040204020203" pitchFamily="34" charset="0"/>
            </a:endParaRPr>
          </a:p>
          <a:p>
            <a:pPr marL="285750" indent="-285750">
              <a:buFont typeface="Arial" panose="020B0604020202020204" pitchFamily="34" charset="0"/>
              <a:buChar char="•"/>
            </a:pPr>
            <a:r>
              <a:rPr lang="en-US" sz="1600" dirty="0">
                <a:solidFill>
                  <a:schemeClr val="accent1"/>
                </a:solidFill>
                <a:latin typeface="Segoe UI" panose="020B0502040204020203" pitchFamily="34" charset="0"/>
                <a:cs typeface="Segoe UI" panose="020B0502040204020203" pitchFamily="34" charset="0"/>
              </a:rPr>
              <a:t>Coverage ratio too low for compensation?</a:t>
            </a:r>
          </a:p>
          <a:p>
            <a:pPr marL="742950" lvl="1" indent="-285750">
              <a:buFont typeface="Wingdings" panose="05000000000000000000" pitchFamily="2" charset="2"/>
              <a:buChar char="Ø"/>
            </a:pPr>
            <a:r>
              <a:rPr lang="en-US" sz="1600" dirty="0">
                <a:solidFill>
                  <a:schemeClr val="accent1"/>
                </a:solidFill>
                <a:latin typeface="Segoe UI" panose="020B0502040204020203" pitchFamily="34" charset="0"/>
                <a:cs typeface="Segoe UI" panose="020B0502040204020203" pitchFamily="34" charset="0"/>
              </a:rPr>
              <a:t>Consultation between management W+B and Works Council</a:t>
            </a:r>
          </a:p>
        </p:txBody>
      </p:sp>
    </p:spTree>
    <p:extLst>
      <p:ext uri="{BB962C8B-B14F-4D97-AF65-F5344CB8AC3E}">
        <p14:creationId xmlns:p14="http://schemas.microsoft.com/office/powerpoint/2010/main" val="3052852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C0CEFF8-496A-8FD2-335D-F193A884A3D2}"/>
            </a:ext>
          </a:extLst>
        </p:cNvPr>
        <p:cNvGrpSpPr/>
        <p:nvPr/>
      </p:nvGrpSpPr>
      <p:grpSpPr>
        <a:xfrm>
          <a:off x="0" y="0"/>
          <a:ext cx="0" cy="0"/>
          <a:chOff x="0" y="0"/>
          <a:chExt cx="0" cy="0"/>
        </a:xfrm>
      </p:grpSpPr>
      <p:sp>
        <p:nvSpPr>
          <p:cNvPr id="6" name="Titel 4">
            <a:extLst>
              <a:ext uri="{FF2B5EF4-FFF2-40B4-BE49-F238E27FC236}">
                <a16:creationId xmlns:a16="http://schemas.microsoft.com/office/drawing/2014/main" id="{060FF9C6-9299-29F0-82AA-523B5A473DE1}"/>
              </a:ext>
            </a:extLst>
          </p:cNvPr>
          <p:cNvSpPr txBox="1">
            <a:spLocks/>
          </p:cNvSpPr>
          <p:nvPr/>
        </p:nvSpPr>
        <p:spPr>
          <a:xfrm>
            <a:off x="585355" y="975736"/>
            <a:ext cx="7850189" cy="428625"/>
          </a:xfrm>
          <a:prstGeom prst="rect">
            <a:avLst/>
          </a:prstGeom>
        </p:spPr>
        <p:txBody>
          <a:bodyPr/>
          <a:lstStyle>
            <a:lvl1pPr algn="l" defTabSz="457200" rtl="0" eaLnBrk="1" latinLnBrk="0" hangingPunct="1">
              <a:lnSpc>
                <a:spcPts val="2200"/>
              </a:lnSpc>
              <a:spcBef>
                <a:spcPct val="0"/>
              </a:spcBef>
              <a:buNone/>
              <a:defRPr sz="2200" b="0" kern="1200">
                <a:solidFill>
                  <a:srgbClr val="005D76"/>
                </a:solidFill>
                <a:latin typeface="Segoe UI Semibold" pitchFamily="34" charset="0"/>
                <a:ea typeface="+mj-ea"/>
                <a:cs typeface="Arial" pitchFamily="34" charset="0"/>
              </a:defRPr>
            </a:lvl1pPr>
          </a:lstStyle>
          <a:p>
            <a:r>
              <a:rPr lang="en-US" dirty="0"/>
              <a:t>Good to know about compensation:</a:t>
            </a:r>
            <a:endParaRPr lang="en-GB" dirty="0"/>
          </a:p>
        </p:txBody>
      </p:sp>
      <p:sp>
        <p:nvSpPr>
          <p:cNvPr id="8" name="Tekstvak 7">
            <a:extLst>
              <a:ext uri="{FF2B5EF4-FFF2-40B4-BE49-F238E27FC236}">
                <a16:creationId xmlns:a16="http://schemas.microsoft.com/office/drawing/2014/main" id="{B3367629-2BFC-51E8-BFCD-DD40DF546907}"/>
              </a:ext>
            </a:extLst>
          </p:cNvPr>
          <p:cNvSpPr txBox="1"/>
          <p:nvPr/>
        </p:nvSpPr>
        <p:spPr>
          <a:xfrm>
            <a:off x="585355" y="1469650"/>
            <a:ext cx="7931727" cy="2800767"/>
          </a:xfrm>
          <a:prstGeom prst="rect">
            <a:avLst/>
          </a:prstGeom>
          <a:noFill/>
        </p:spPr>
        <p:txBody>
          <a:bodyPr wrap="square">
            <a:spAutoFit/>
          </a:bodyPr>
          <a:lstStyle/>
          <a:p>
            <a:r>
              <a:rPr lang="en-US" sz="1600" dirty="0">
                <a:solidFill>
                  <a:schemeClr val="accent1"/>
                </a:solidFill>
                <a:latin typeface="Segoe UI" panose="020B0502040204020203" pitchFamily="34" charset="0"/>
                <a:cs typeface="Segoe UI" panose="020B0502040204020203" pitchFamily="34" charset="0"/>
              </a:rPr>
              <a:t>Compensation is intended to compensate for the disadvantage of future accrual</a:t>
            </a:r>
          </a:p>
          <a:p>
            <a:r>
              <a:rPr lang="en-US" sz="1600" dirty="0">
                <a:solidFill>
                  <a:schemeClr val="accent1"/>
                </a:solidFill>
                <a:latin typeface="Segoe UI" panose="020B0502040204020203" pitchFamily="34" charset="0"/>
                <a:cs typeface="Segoe UI" panose="020B0502040204020203" pitchFamily="34" charset="0"/>
              </a:rPr>
              <a:t>(You would have accrued more under the current pension plan).</a:t>
            </a:r>
          </a:p>
          <a:p>
            <a:endParaRPr lang="en-US" sz="1600" dirty="0">
              <a:solidFill>
                <a:schemeClr val="accent1"/>
              </a:solidFill>
              <a:latin typeface="Segoe UI" panose="020B0502040204020203" pitchFamily="34" charset="0"/>
              <a:cs typeface="Segoe UI" panose="020B0502040204020203" pitchFamily="34" charset="0"/>
            </a:endParaRPr>
          </a:p>
          <a:p>
            <a:pPr marL="285750" indent="-285750">
              <a:buFont typeface="Arial" panose="020B0604020202020204" pitchFamily="34" charset="0"/>
              <a:buChar char="•"/>
            </a:pPr>
            <a:r>
              <a:rPr lang="en-US" sz="1600" dirty="0">
                <a:solidFill>
                  <a:schemeClr val="accent1"/>
                </a:solidFill>
                <a:latin typeface="Segoe UI" panose="020B0502040204020203" pitchFamily="34" charset="0"/>
                <a:cs typeface="Segoe UI" panose="020B0502040204020203" pitchFamily="34" charset="0"/>
              </a:rPr>
              <a:t>You must be employed on December 31, 2026, and January 1, 2027, to be eligible for compensation</a:t>
            </a:r>
          </a:p>
          <a:p>
            <a:pPr marL="285750" indent="-285750">
              <a:buFont typeface="Arial" panose="020B0604020202020204" pitchFamily="34" charset="0"/>
              <a:buChar char="•"/>
            </a:pPr>
            <a:r>
              <a:rPr lang="en-US" sz="1600" dirty="0">
                <a:solidFill>
                  <a:schemeClr val="accent1"/>
                </a:solidFill>
                <a:latin typeface="Segoe UI" panose="020B0502040204020203" pitchFamily="34" charset="0"/>
                <a:cs typeface="Segoe UI" panose="020B0502040204020203" pitchFamily="34" charset="0"/>
              </a:rPr>
              <a:t>It will be paid in a lump sum at the start of the new scheme</a:t>
            </a:r>
          </a:p>
          <a:p>
            <a:pPr marL="285750" indent="-285750">
              <a:buFont typeface="Arial" panose="020B0604020202020204" pitchFamily="34" charset="0"/>
              <a:buChar char="•"/>
            </a:pPr>
            <a:r>
              <a:rPr lang="en-US" sz="1600" dirty="0">
                <a:solidFill>
                  <a:schemeClr val="accent1"/>
                </a:solidFill>
                <a:latin typeface="Segoe UI" panose="020B0502040204020203" pitchFamily="34" charset="0"/>
                <a:cs typeface="Segoe UI" panose="020B0502040204020203" pitchFamily="34" charset="0"/>
              </a:rPr>
              <a:t>The exact amount of compensation will depend on the coverage ratio on December 31, 2026</a:t>
            </a:r>
          </a:p>
          <a:p>
            <a:pPr marL="285750" indent="-285750">
              <a:buFont typeface="Arial" panose="020B0604020202020204" pitchFamily="34" charset="0"/>
              <a:buChar char="•"/>
            </a:pPr>
            <a:r>
              <a:rPr lang="en-US" sz="1600" dirty="0">
                <a:solidFill>
                  <a:schemeClr val="accent1"/>
                </a:solidFill>
                <a:latin typeface="Segoe UI" panose="020B0502040204020203" pitchFamily="34" charset="0"/>
                <a:cs typeface="Segoe UI" panose="020B0502040204020203" pitchFamily="34" charset="0"/>
              </a:rPr>
              <a:t>Compensation will never exceed the (expected) disadvantage</a:t>
            </a:r>
          </a:p>
          <a:p>
            <a:pPr marL="285750" indent="-285750">
              <a:buFont typeface="Arial" panose="020B0604020202020204" pitchFamily="34" charset="0"/>
              <a:buChar char="•"/>
            </a:pPr>
            <a:r>
              <a:rPr lang="en-US" sz="1600" dirty="0">
                <a:solidFill>
                  <a:schemeClr val="accent1"/>
                </a:solidFill>
                <a:latin typeface="Segoe UI" panose="020B0502040204020203" pitchFamily="34" charset="0"/>
                <a:cs typeface="Segoe UI" panose="020B0502040204020203" pitchFamily="34" charset="0"/>
              </a:rPr>
              <a:t>If the coverage ratio is too low for compensation, the social partners will enter into negotiations</a:t>
            </a:r>
          </a:p>
        </p:txBody>
      </p:sp>
    </p:spTree>
    <p:extLst>
      <p:ext uri="{BB962C8B-B14F-4D97-AF65-F5344CB8AC3E}">
        <p14:creationId xmlns:p14="http://schemas.microsoft.com/office/powerpoint/2010/main" val="10280306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5F01C-2DCE-0FD1-238F-B534B189ADF6}"/>
            </a:ext>
          </a:extLst>
        </p:cNvPr>
        <p:cNvGrpSpPr/>
        <p:nvPr/>
      </p:nvGrpSpPr>
      <p:grpSpPr>
        <a:xfrm>
          <a:off x="0" y="0"/>
          <a:ext cx="0" cy="0"/>
          <a:chOff x="0" y="0"/>
          <a:chExt cx="0" cy="0"/>
        </a:xfrm>
      </p:grpSpPr>
      <p:sp>
        <p:nvSpPr>
          <p:cNvPr id="6" name="Titel 4">
            <a:extLst>
              <a:ext uri="{FF2B5EF4-FFF2-40B4-BE49-F238E27FC236}">
                <a16:creationId xmlns:a16="http://schemas.microsoft.com/office/drawing/2014/main" id="{EFA0689D-06B0-173B-BE2E-E1CF50F7F87F}"/>
              </a:ext>
            </a:extLst>
          </p:cNvPr>
          <p:cNvSpPr txBox="1">
            <a:spLocks/>
          </p:cNvSpPr>
          <p:nvPr/>
        </p:nvSpPr>
        <p:spPr>
          <a:xfrm>
            <a:off x="585355" y="975736"/>
            <a:ext cx="7850189" cy="428625"/>
          </a:xfrm>
          <a:prstGeom prst="rect">
            <a:avLst/>
          </a:prstGeom>
        </p:spPr>
        <p:txBody>
          <a:bodyPr/>
          <a:lstStyle>
            <a:lvl1pPr algn="l" defTabSz="457200" rtl="0" eaLnBrk="1" latinLnBrk="0" hangingPunct="1">
              <a:lnSpc>
                <a:spcPts val="2200"/>
              </a:lnSpc>
              <a:spcBef>
                <a:spcPct val="0"/>
              </a:spcBef>
              <a:buNone/>
              <a:defRPr sz="2200" b="0" kern="1200">
                <a:solidFill>
                  <a:srgbClr val="005D76"/>
                </a:solidFill>
                <a:latin typeface="Segoe UI Semibold" pitchFamily="34" charset="0"/>
                <a:ea typeface="+mj-ea"/>
                <a:cs typeface="Arial" pitchFamily="34" charset="0"/>
              </a:defRPr>
            </a:lvl1pPr>
          </a:lstStyle>
          <a:p>
            <a:r>
              <a:rPr lang="en-US" dirty="0"/>
              <a:t>Good to know about compensation:</a:t>
            </a:r>
            <a:endParaRPr lang="en-GB" dirty="0"/>
          </a:p>
        </p:txBody>
      </p:sp>
      <p:sp>
        <p:nvSpPr>
          <p:cNvPr id="8" name="Tekstvak 7">
            <a:extLst>
              <a:ext uri="{FF2B5EF4-FFF2-40B4-BE49-F238E27FC236}">
                <a16:creationId xmlns:a16="http://schemas.microsoft.com/office/drawing/2014/main" id="{3BD08BA0-22C6-E81D-883C-1F134F5527EB}"/>
              </a:ext>
            </a:extLst>
          </p:cNvPr>
          <p:cNvSpPr txBox="1"/>
          <p:nvPr/>
        </p:nvSpPr>
        <p:spPr>
          <a:xfrm>
            <a:off x="585355" y="1469650"/>
            <a:ext cx="7931727" cy="3046988"/>
          </a:xfrm>
          <a:prstGeom prst="rect">
            <a:avLst/>
          </a:prstGeom>
          <a:noFill/>
        </p:spPr>
        <p:txBody>
          <a:bodyPr wrap="square">
            <a:spAutoFit/>
          </a:bodyPr>
          <a:lstStyle/>
          <a:p>
            <a:r>
              <a:rPr lang="en-US" sz="1600" dirty="0">
                <a:solidFill>
                  <a:schemeClr val="accent1"/>
                </a:solidFill>
                <a:latin typeface="Segoe UI" panose="020B0502040204020203" pitchFamily="34" charset="0"/>
                <a:cs typeface="Segoe UI" panose="020B0502040204020203" pitchFamily="34" charset="0"/>
              </a:rPr>
              <a:t>Changes in your work situation will result in lower or no compensation</a:t>
            </a:r>
          </a:p>
          <a:p>
            <a:endParaRPr lang="en-US" sz="1600" dirty="0">
              <a:solidFill>
                <a:schemeClr val="accent1"/>
              </a:solidFill>
              <a:latin typeface="Segoe UI" panose="020B0502040204020203" pitchFamily="34" charset="0"/>
              <a:cs typeface="Segoe UI" panose="020B0502040204020203" pitchFamily="34" charset="0"/>
            </a:endParaRPr>
          </a:p>
          <a:p>
            <a:r>
              <a:rPr lang="en-US" sz="1600" dirty="0">
                <a:solidFill>
                  <a:schemeClr val="accent1"/>
                </a:solidFill>
                <a:latin typeface="Segoe UI" panose="020B0502040204020203" pitchFamily="34" charset="0"/>
                <a:cs typeface="Segoe UI" panose="020B0502040204020203" pitchFamily="34" charset="0"/>
              </a:rPr>
              <a:t>Reference date December 2026:</a:t>
            </a:r>
          </a:p>
          <a:p>
            <a:pPr marL="285750" indent="-285750">
              <a:buFont typeface="Arial" panose="020B0604020202020204" pitchFamily="34" charset="0"/>
              <a:buChar char="•"/>
            </a:pPr>
            <a:r>
              <a:rPr lang="en-US" sz="1600" dirty="0">
                <a:solidFill>
                  <a:schemeClr val="accent1"/>
                </a:solidFill>
                <a:latin typeface="Segoe UI" panose="020B0502040204020203" pitchFamily="34" charset="0"/>
                <a:cs typeface="Segoe UI" panose="020B0502040204020203" pitchFamily="34" charset="0"/>
              </a:rPr>
              <a:t>Termination of employment: 			no compensation</a:t>
            </a:r>
          </a:p>
          <a:p>
            <a:pPr marL="285750" indent="-285750">
              <a:buFont typeface="Arial" panose="020B0604020202020204" pitchFamily="34" charset="0"/>
              <a:buChar char="•"/>
            </a:pPr>
            <a:r>
              <a:rPr lang="en-US" sz="1600" dirty="0">
                <a:solidFill>
                  <a:schemeClr val="accent1"/>
                </a:solidFill>
                <a:latin typeface="Segoe UI" panose="020B0502040204020203" pitchFamily="34" charset="0"/>
                <a:cs typeface="Segoe UI" panose="020B0502040204020203" pitchFamily="34" charset="0"/>
              </a:rPr>
              <a:t>Retirement:  						no compensation</a:t>
            </a:r>
          </a:p>
          <a:p>
            <a:pPr marL="285750" indent="-285750">
              <a:buFont typeface="Arial" panose="020B0604020202020204" pitchFamily="34" charset="0"/>
              <a:buChar char="•"/>
            </a:pPr>
            <a:r>
              <a:rPr lang="en-US" sz="1600" dirty="0">
                <a:solidFill>
                  <a:schemeClr val="accent1"/>
                </a:solidFill>
                <a:latin typeface="Segoe UI" panose="020B0502040204020203" pitchFamily="34" charset="0"/>
                <a:cs typeface="Segoe UI" panose="020B0502040204020203" pitchFamily="34" charset="0"/>
              </a:rPr>
              <a:t>Unpaid parental leave: 				lower compensation</a:t>
            </a:r>
          </a:p>
          <a:p>
            <a:pPr marL="285750" indent="-285750">
              <a:buFont typeface="Arial" panose="020B0604020202020204" pitchFamily="34" charset="0"/>
              <a:buChar char="•"/>
            </a:pPr>
            <a:r>
              <a:rPr lang="en-US" sz="1600" dirty="0">
                <a:solidFill>
                  <a:schemeClr val="accent1"/>
                </a:solidFill>
                <a:latin typeface="Segoe UI" panose="020B0502040204020203" pitchFamily="34" charset="0"/>
                <a:cs typeface="Segoe UI" panose="020B0502040204020203" pitchFamily="34" charset="0"/>
              </a:rPr>
              <a:t>Unpaid leave (100%):  					no compensation</a:t>
            </a:r>
          </a:p>
          <a:p>
            <a:pPr marL="285750" indent="-285750">
              <a:buFont typeface="Arial" panose="020B0604020202020204" pitchFamily="34" charset="0"/>
              <a:buChar char="•"/>
            </a:pPr>
            <a:r>
              <a:rPr lang="en-US" sz="1600" dirty="0">
                <a:solidFill>
                  <a:schemeClr val="accent1"/>
                </a:solidFill>
                <a:latin typeface="Segoe UI" panose="020B0502040204020203" pitchFamily="34" charset="0"/>
                <a:cs typeface="Segoe UI" panose="020B0502040204020203" pitchFamily="34" charset="0"/>
              </a:rPr>
              <a:t>Part-time work:  						less compensation</a:t>
            </a:r>
          </a:p>
          <a:p>
            <a:pPr marL="285750" indent="-285750">
              <a:buFont typeface="Arial" panose="020B0604020202020204" pitchFamily="34" charset="0"/>
              <a:buChar char="•"/>
            </a:pPr>
            <a:r>
              <a:rPr lang="en-US" sz="1600" dirty="0">
                <a:solidFill>
                  <a:schemeClr val="accent1"/>
                </a:solidFill>
                <a:latin typeface="Segoe UI" panose="020B0502040204020203" pitchFamily="34" charset="0"/>
                <a:cs typeface="Segoe UI" panose="020B0502040204020203" pitchFamily="34" charset="0"/>
              </a:rPr>
              <a:t>Purchase of vacation days: 				no impact (one-time exception)</a:t>
            </a:r>
          </a:p>
          <a:p>
            <a:endParaRPr lang="en-US" sz="1600" dirty="0">
              <a:solidFill>
                <a:schemeClr val="accent1"/>
              </a:solidFill>
              <a:latin typeface="Segoe UI" panose="020B0502040204020203" pitchFamily="34" charset="0"/>
              <a:cs typeface="Segoe UI" panose="020B0502040204020203" pitchFamily="34" charset="0"/>
            </a:endParaRPr>
          </a:p>
          <a:p>
            <a:r>
              <a:rPr lang="en-US" sz="1600" dirty="0">
                <a:solidFill>
                  <a:schemeClr val="accent1"/>
                </a:solidFill>
                <a:latin typeface="Segoe UI" panose="020B0502040204020203" pitchFamily="34" charset="0"/>
                <a:cs typeface="Segoe UI" panose="020B0502040204020203" pitchFamily="34" charset="0"/>
              </a:rPr>
              <a:t>More information in the newsletter and soon on the pension fund website (including calculation examples)</a:t>
            </a:r>
            <a:endParaRPr lang="nl-NL" sz="1600" dirty="0">
              <a:solidFill>
                <a:schemeClr val="accent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5511825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DBB65F-F2A0-35ED-4754-F2FF56B357FA}"/>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FCB7133D-A955-B88D-CF07-EF69C3B38D13}"/>
              </a:ext>
            </a:extLst>
          </p:cNvPr>
          <p:cNvPicPr>
            <a:picLocks noGrp="1" noChangeAspect="1"/>
          </p:cNvPicPr>
          <p:nvPr>
            <p:ph type="pic" sz="quarter" idx="10"/>
          </p:nvPr>
        </p:nvPicPr>
        <p:blipFill>
          <a:blip r:embed="rId3"/>
          <a:srcRect t="35912" b="35912"/>
          <a:stretch/>
        </p:blipFill>
        <p:spPr/>
      </p:pic>
      <p:sp>
        <p:nvSpPr>
          <p:cNvPr id="5" name="Title 4">
            <a:extLst>
              <a:ext uri="{FF2B5EF4-FFF2-40B4-BE49-F238E27FC236}">
                <a16:creationId xmlns:a16="http://schemas.microsoft.com/office/drawing/2014/main" id="{5F00C240-ADBB-9D94-8ABB-AD4FB4A7D901}"/>
              </a:ext>
            </a:extLst>
          </p:cNvPr>
          <p:cNvSpPr>
            <a:spLocks noGrp="1"/>
          </p:cNvSpPr>
          <p:nvPr>
            <p:ph type="title"/>
          </p:nvPr>
        </p:nvSpPr>
        <p:spPr/>
        <p:txBody>
          <a:bodyPr/>
          <a:lstStyle/>
          <a:p>
            <a:r>
              <a:rPr lang="en-US" sz="2000" dirty="0"/>
              <a:t>This is how we will achieve a balanced transition (‘phasing in’) </a:t>
            </a:r>
          </a:p>
        </p:txBody>
      </p:sp>
      <p:sp>
        <p:nvSpPr>
          <p:cNvPr id="2" name="Tijdelijke aanduiding voor dianummer 1">
            <a:extLst>
              <a:ext uri="{FF2B5EF4-FFF2-40B4-BE49-F238E27FC236}">
                <a16:creationId xmlns:a16="http://schemas.microsoft.com/office/drawing/2014/main" id="{EF7AABCA-C78D-5B71-74A6-AE494E897C61}"/>
              </a:ext>
            </a:extLst>
          </p:cNvPr>
          <p:cNvSpPr>
            <a:spLocks noGrp="1"/>
          </p:cNvSpPr>
          <p:nvPr>
            <p:ph type="sldNum" sz="quarter" idx="4"/>
          </p:nvPr>
        </p:nvSpPr>
        <p:spPr/>
        <p:txBody>
          <a:bodyPr/>
          <a:lstStyle/>
          <a:p>
            <a:fld id="{44259A67-670E-4C64-97AA-2ABF111DB1CB}" type="slidenum">
              <a:rPr lang="en-GB" smtClean="0"/>
              <a:pPr/>
              <a:t>36</a:t>
            </a:fld>
            <a:endParaRPr lang="en-GB"/>
          </a:p>
        </p:txBody>
      </p:sp>
      <p:sp>
        <p:nvSpPr>
          <p:cNvPr id="3" name="Tijdelijke aanduiding voor tekst 2">
            <a:extLst>
              <a:ext uri="{FF2B5EF4-FFF2-40B4-BE49-F238E27FC236}">
                <a16:creationId xmlns:a16="http://schemas.microsoft.com/office/drawing/2014/main" id="{A371FE3B-D75A-3CC6-11A2-4B5370302BAF}"/>
              </a:ext>
            </a:extLst>
          </p:cNvPr>
          <p:cNvSpPr>
            <a:spLocks noGrp="1"/>
          </p:cNvSpPr>
          <p:nvPr>
            <p:ph type="body" sz="quarter" idx="11"/>
          </p:nvPr>
        </p:nvSpPr>
        <p:spPr/>
        <p:txBody>
          <a:bodyPr vert="horz" lIns="0" tIns="0" rIns="0" bIns="0" rtlCol="0" anchor="t">
            <a:noAutofit/>
          </a:bodyPr>
          <a:lstStyle/>
          <a:p>
            <a:pPr marL="229870" indent="-229870">
              <a:lnSpc>
                <a:spcPct val="100000"/>
              </a:lnSpc>
            </a:pPr>
            <a:endParaRPr lang="nl-NL" sz="3000" b="1"/>
          </a:p>
          <a:p>
            <a:pPr marL="229870" indent="-229870">
              <a:lnSpc>
                <a:spcPct val="100000"/>
              </a:lnSpc>
            </a:pPr>
            <a:endParaRPr lang="nl-NL" sz="3000" b="1"/>
          </a:p>
        </p:txBody>
      </p:sp>
    </p:spTree>
    <p:extLst>
      <p:ext uri="{BB962C8B-B14F-4D97-AF65-F5344CB8AC3E}">
        <p14:creationId xmlns:p14="http://schemas.microsoft.com/office/powerpoint/2010/main" val="28394000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4">
            <a:extLst>
              <a:ext uri="{FF2B5EF4-FFF2-40B4-BE49-F238E27FC236}">
                <a16:creationId xmlns:a16="http://schemas.microsoft.com/office/drawing/2014/main" id="{2E5C468D-B52E-CF87-7D69-CE20C0A5DE59}"/>
              </a:ext>
            </a:extLst>
          </p:cNvPr>
          <p:cNvSpPr txBox="1">
            <a:spLocks/>
          </p:cNvSpPr>
          <p:nvPr/>
        </p:nvSpPr>
        <p:spPr>
          <a:xfrm>
            <a:off x="585355" y="975736"/>
            <a:ext cx="7850189" cy="428625"/>
          </a:xfrm>
          <a:prstGeom prst="rect">
            <a:avLst/>
          </a:prstGeom>
        </p:spPr>
        <p:txBody>
          <a:bodyPr/>
          <a:lstStyle>
            <a:lvl1pPr algn="l" defTabSz="457200" rtl="0" eaLnBrk="1" latinLnBrk="0" hangingPunct="1">
              <a:lnSpc>
                <a:spcPts val="2200"/>
              </a:lnSpc>
              <a:spcBef>
                <a:spcPct val="0"/>
              </a:spcBef>
              <a:buNone/>
              <a:defRPr sz="2200" b="0" kern="1200">
                <a:solidFill>
                  <a:srgbClr val="005D76"/>
                </a:solidFill>
                <a:latin typeface="Segoe UI Semibold" pitchFamily="34" charset="0"/>
                <a:ea typeface="+mj-ea"/>
                <a:cs typeface="Arial" pitchFamily="34" charset="0"/>
              </a:defRPr>
            </a:lvl1pPr>
          </a:lstStyle>
          <a:p>
            <a:r>
              <a:rPr lang="en-US" dirty="0"/>
              <a:t>Converting pensions in a balanced manner</a:t>
            </a:r>
            <a:endParaRPr lang="en-GB" dirty="0"/>
          </a:p>
        </p:txBody>
      </p:sp>
      <p:sp>
        <p:nvSpPr>
          <p:cNvPr id="8" name="Tekstvak 7">
            <a:extLst>
              <a:ext uri="{FF2B5EF4-FFF2-40B4-BE49-F238E27FC236}">
                <a16:creationId xmlns:a16="http://schemas.microsoft.com/office/drawing/2014/main" id="{38156F22-014E-0859-150A-0E5FE3228D5F}"/>
              </a:ext>
            </a:extLst>
          </p:cNvPr>
          <p:cNvSpPr txBox="1"/>
          <p:nvPr/>
        </p:nvSpPr>
        <p:spPr>
          <a:xfrm>
            <a:off x="585355" y="1620856"/>
            <a:ext cx="7931727" cy="2277547"/>
          </a:xfrm>
          <a:prstGeom prst="rect">
            <a:avLst/>
          </a:prstGeom>
          <a:noFill/>
        </p:spPr>
        <p:txBody>
          <a:bodyPr wrap="square">
            <a:spAutoFit/>
          </a:bodyPr>
          <a:lstStyle/>
          <a:p>
            <a:pPr marL="539750" indent="-539750">
              <a:spcAft>
                <a:spcPts val="600"/>
              </a:spcAft>
              <a:buAutoNum type="arabicPeriod"/>
            </a:pPr>
            <a:r>
              <a:rPr lang="en-US" sz="1600" dirty="0">
                <a:solidFill>
                  <a:schemeClr val="accent1"/>
                </a:solidFill>
                <a:latin typeface="Segoe UI" panose="020B0502040204020203" pitchFamily="34" charset="0"/>
                <a:cs typeface="Segoe UI" panose="020B0502040204020203" pitchFamily="34" charset="0"/>
              </a:rPr>
              <a:t>Start-up capital: accrued pension / pension you receive</a:t>
            </a:r>
          </a:p>
          <a:p>
            <a:pPr marL="539750" indent="-539750">
              <a:spcAft>
                <a:spcPts val="600"/>
              </a:spcAft>
              <a:buAutoNum type="arabicPeriod"/>
            </a:pPr>
            <a:endParaRPr lang="en-US" sz="1600" dirty="0">
              <a:solidFill>
                <a:schemeClr val="accent1"/>
              </a:solidFill>
              <a:latin typeface="Segoe UI" panose="020B0502040204020203" pitchFamily="34" charset="0"/>
              <a:cs typeface="Segoe UI" panose="020B0502040204020203" pitchFamily="34" charset="0"/>
            </a:endParaRPr>
          </a:p>
          <a:p>
            <a:pPr marL="539750" indent="-539750">
              <a:spcAft>
                <a:spcPts val="600"/>
              </a:spcAft>
              <a:buAutoNum type="arabicPeriod"/>
            </a:pPr>
            <a:r>
              <a:rPr lang="en-US" sz="1600" dirty="0">
                <a:solidFill>
                  <a:schemeClr val="accent1"/>
                </a:solidFill>
                <a:latin typeface="Segoe UI" panose="020B0502040204020203" pitchFamily="34" charset="0"/>
                <a:cs typeface="Segoe UI" panose="020B0502040204020203" pitchFamily="34" charset="0"/>
              </a:rPr>
              <a:t>Mandatory reserve (2%)</a:t>
            </a:r>
          </a:p>
          <a:p>
            <a:pPr marL="539750" indent="-539750">
              <a:spcAft>
                <a:spcPts val="600"/>
              </a:spcAft>
              <a:buAutoNum type="arabicPeriod"/>
            </a:pPr>
            <a:endParaRPr lang="en-US" sz="1600" dirty="0">
              <a:solidFill>
                <a:schemeClr val="accent1"/>
              </a:solidFill>
              <a:latin typeface="Segoe UI" panose="020B0502040204020203" pitchFamily="34" charset="0"/>
              <a:cs typeface="Segoe UI" panose="020B0502040204020203" pitchFamily="34" charset="0"/>
            </a:endParaRPr>
          </a:p>
          <a:p>
            <a:pPr marL="539750" indent="-539750">
              <a:spcAft>
                <a:spcPts val="600"/>
              </a:spcAft>
              <a:buAutoNum type="arabicPeriod"/>
            </a:pPr>
            <a:r>
              <a:rPr lang="en-US" sz="1600" dirty="0">
                <a:solidFill>
                  <a:schemeClr val="accent1"/>
                </a:solidFill>
                <a:latin typeface="Segoe UI" panose="020B0502040204020203" pitchFamily="34" charset="0"/>
                <a:cs typeface="Segoe UI" panose="020B0502040204020203" pitchFamily="34" charset="0"/>
              </a:rPr>
              <a:t>Is there any capital left over?</a:t>
            </a:r>
          </a:p>
          <a:p>
            <a:pPr marL="996950" lvl="1" indent="-539750">
              <a:spcAft>
                <a:spcPts val="600"/>
              </a:spcAft>
              <a:buFont typeface="+mj-lt"/>
              <a:buAutoNum type="alphaLcParenR"/>
            </a:pPr>
            <a:r>
              <a:rPr lang="en-US" sz="1600" dirty="0">
                <a:solidFill>
                  <a:schemeClr val="accent1"/>
                </a:solidFill>
                <a:latin typeface="Segoe UI" panose="020B0502040204020203" pitchFamily="34" charset="0"/>
                <a:cs typeface="Segoe UI" panose="020B0502040204020203" pitchFamily="34" charset="0"/>
              </a:rPr>
              <a:t>Compensation</a:t>
            </a:r>
          </a:p>
          <a:p>
            <a:pPr marL="996950" lvl="1" indent="-539750">
              <a:spcAft>
                <a:spcPts val="600"/>
              </a:spcAft>
              <a:buFont typeface="+mj-lt"/>
              <a:buAutoNum type="alphaLcParenR"/>
            </a:pPr>
            <a:r>
              <a:rPr lang="en-US" sz="1600" dirty="0">
                <a:solidFill>
                  <a:schemeClr val="accent1"/>
                </a:solidFill>
                <a:latin typeface="Segoe UI" panose="020B0502040204020203" pitchFamily="34" charset="0"/>
                <a:cs typeface="Segoe UI" panose="020B0502040204020203" pitchFamily="34" charset="0"/>
              </a:rPr>
              <a:t>Distribution of remaining capital</a:t>
            </a:r>
            <a:endParaRPr lang="nl-NL" sz="1600" i="1" dirty="0">
              <a:solidFill>
                <a:schemeClr val="accent3"/>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7951227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3B8A3C2-60A8-E61A-8D63-DFC0511463EA}"/>
            </a:ext>
          </a:extLst>
        </p:cNvPr>
        <p:cNvGrpSpPr/>
        <p:nvPr/>
      </p:nvGrpSpPr>
      <p:grpSpPr>
        <a:xfrm>
          <a:off x="0" y="0"/>
          <a:ext cx="0" cy="0"/>
          <a:chOff x="0" y="0"/>
          <a:chExt cx="0" cy="0"/>
        </a:xfrm>
      </p:grpSpPr>
      <p:sp>
        <p:nvSpPr>
          <p:cNvPr id="6" name="Titel 4">
            <a:extLst>
              <a:ext uri="{FF2B5EF4-FFF2-40B4-BE49-F238E27FC236}">
                <a16:creationId xmlns:a16="http://schemas.microsoft.com/office/drawing/2014/main" id="{891559F0-9140-34D6-4487-29FFA1A465C0}"/>
              </a:ext>
            </a:extLst>
          </p:cNvPr>
          <p:cNvSpPr txBox="1">
            <a:spLocks/>
          </p:cNvSpPr>
          <p:nvPr/>
        </p:nvSpPr>
        <p:spPr>
          <a:xfrm>
            <a:off x="585355" y="975736"/>
            <a:ext cx="7850189" cy="428625"/>
          </a:xfrm>
          <a:prstGeom prst="rect">
            <a:avLst/>
          </a:prstGeom>
        </p:spPr>
        <p:txBody>
          <a:bodyPr/>
          <a:lstStyle>
            <a:lvl1pPr algn="l" defTabSz="457200" rtl="0" eaLnBrk="1" latinLnBrk="0" hangingPunct="1">
              <a:lnSpc>
                <a:spcPts val="2200"/>
              </a:lnSpc>
              <a:spcBef>
                <a:spcPct val="0"/>
              </a:spcBef>
              <a:buNone/>
              <a:defRPr sz="2200" b="0" kern="1200">
                <a:solidFill>
                  <a:srgbClr val="005D76"/>
                </a:solidFill>
                <a:latin typeface="Segoe UI Semibold" pitchFamily="34" charset="0"/>
                <a:ea typeface="+mj-ea"/>
                <a:cs typeface="Arial" pitchFamily="34" charset="0"/>
              </a:defRPr>
            </a:lvl1pPr>
          </a:lstStyle>
          <a:p>
            <a:r>
              <a:rPr lang="en-US" dirty="0"/>
              <a:t>Converting pensions in a balanced manner</a:t>
            </a:r>
            <a:endParaRPr lang="en-GB" dirty="0"/>
          </a:p>
        </p:txBody>
      </p:sp>
      <p:sp>
        <p:nvSpPr>
          <p:cNvPr id="8" name="Tekstvak 7">
            <a:extLst>
              <a:ext uri="{FF2B5EF4-FFF2-40B4-BE49-F238E27FC236}">
                <a16:creationId xmlns:a16="http://schemas.microsoft.com/office/drawing/2014/main" id="{3CC1F281-1928-B5C7-1A48-3870189F0686}"/>
              </a:ext>
            </a:extLst>
          </p:cNvPr>
          <p:cNvSpPr txBox="1"/>
          <p:nvPr/>
        </p:nvSpPr>
        <p:spPr>
          <a:xfrm>
            <a:off x="585355" y="1620856"/>
            <a:ext cx="7931727" cy="2800767"/>
          </a:xfrm>
          <a:prstGeom prst="rect">
            <a:avLst/>
          </a:prstGeom>
          <a:noFill/>
        </p:spPr>
        <p:txBody>
          <a:bodyPr wrap="square">
            <a:spAutoFit/>
          </a:bodyPr>
          <a:lstStyle/>
          <a:p>
            <a:pPr marL="342900" indent="-342900">
              <a:buFont typeface="+mj-lt"/>
              <a:buAutoNum type="arabicPeriod"/>
            </a:pPr>
            <a:r>
              <a:rPr lang="en-US" sz="1600" dirty="0">
                <a:solidFill>
                  <a:schemeClr val="accent1"/>
                </a:solidFill>
                <a:latin typeface="Segoe UI" panose="020B0502040204020203" pitchFamily="34" charset="0"/>
                <a:cs typeface="Segoe UI" panose="020B0502040204020203" pitchFamily="34" charset="0"/>
              </a:rPr>
              <a:t>We look at the pension you have accrued or are receiving. That pension has a certain value. (balanced with a view to ‘now’)</a:t>
            </a:r>
          </a:p>
          <a:p>
            <a:pPr marL="342900" indent="-342900">
              <a:buFont typeface="+mj-lt"/>
              <a:buAutoNum type="arabicPeriod"/>
            </a:pPr>
            <a:r>
              <a:rPr lang="en-US" sz="1600" dirty="0">
                <a:solidFill>
                  <a:schemeClr val="accent1"/>
                </a:solidFill>
                <a:latin typeface="Segoe UI" panose="020B0502040204020203" pitchFamily="34" charset="0"/>
                <a:cs typeface="Segoe UI" panose="020B0502040204020203" pitchFamily="34" charset="0"/>
              </a:rPr>
              <a:t>In principle, that value is the capital with which you start in the new pension plan.</a:t>
            </a:r>
          </a:p>
          <a:p>
            <a:pPr marL="342900" indent="-342900">
              <a:buFont typeface="+mj-lt"/>
              <a:buAutoNum type="arabicPeriod"/>
            </a:pPr>
            <a:r>
              <a:rPr lang="en-US" sz="1600" dirty="0">
                <a:solidFill>
                  <a:schemeClr val="accent1"/>
                </a:solidFill>
                <a:latin typeface="Segoe UI" panose="020B0502040204020203" pitchFamily="34" charset="0"/>
                <a:cs typeface="Segoe UI" panose="020B0502040204020203" pitchFamily="34" charset="0"/>
              </a:rPr>
              <a:t>We look at the size of the fund assets at the time of the transfer. Is there more money than the combined value of all pensions? If so, we distribute the ‘surplus’ capital in accordance with agreements between social partners.</a:t>
            </a:r>
          </a:p>
          <a:p>
            <a:endParaRPr lang="en-US" sz="1600" dirty="0">
              <a:solidFill>
                <a:schemeClr val="accent1"/>
              </a:solidFill>
              <a:latin typeface="Segoe UI" panose="020B0502040204020203" pitchFamily="34" charset="0"/>
              <a:cs typeface="Segoe UI" panose="020B0502040204020203" pitchFamily="34" charset="0"/>
            </a:endParaRPr>
          </a:p>
          <a:p>
            <a:pPr marL="285750" indent="-285750">
              <a:buFont typeface="Arial" panose="020B0604020202020204" pitchFamily="34" charset="0"/>
              <a:buChar char="•"/>
            </a:pPr>
            <a:r>
              <a:rPr lang="en-US" sz="1600" dirty="0">
                <a:solidFill>
                  <a:schemeClr val="accent1"/>
                </a:solidFill>
                <a:latin typeface="Segoe UI" panose="020B0502040204020203" pitchFamily="34" charset="0"/>
                <a:cs typeface="Segoe UI" panose="020B0502040204020203" pitchFamily="34" charset="0"/>
              </a:rPr>
              <a:t>Part of it is (mandatorily) used for an operational reserve</a:t>
            </a:r>
          </a:p>
          <a:p>
            <a:pPr marL="285750" indent="-285750">
              <a:buFont typeface="Arial" panose="020B0604020202020204" pitchFamily="34" charset="0"/>
              <a:buChar char="•"/>
            </a:pPr>
            <a:r>
              <a:rPr lang="en-US" sz="1600" dirty="0">
                <a:solidFill>
                  <a:schemeClr val="accent1"/>
                </a:solidFill>
                <a:latin typeface="Segoe UI" panose="020B0502040204020203" pitchFamily="34" charset="0"/>
                <a:cs typeface="Segoe UI" panose="020B0502040204020203" pitchFamily="34" charset="0"/>
              </a:rPr>
              <a:t>Part of it is used for compensation (balanced with a view to the future)</a:t>
            </a:r>
          </a:p>
          <a:p>
            <a:pPr marL="285750" indent="-285750">
              <a:buFont typeface="Arial" panose="020B0604020202020204" pitchFamily="34" charset="0"/>
              <a:buChar char="•"/>
            </a:pPr>
            <a:r>
              <a:rPr lang="en-US" sz="1600" dirty="0">
                <a:solidFill>
                  <a:schemeClr val="accent1"/>
                </a:solidFill>
                <a:latin typeface="Segoe UI" panose="020B0502040204020203" pitchFamily="34" charset="0"/>
                <a:cs typeface="Segoe UI" panose="020B0502040204020203" pitchFamily="34" charset="0"/>
              </a:rPr>
              <a:t>The rest: a (large) part is used to supplement all starting capital on a pro rata basis (balanced with a view to the present)</a:t>
            </a:r>
          </a:p>
        </p:txBody>
      </p:sp>
    </p:spTree>
    <p:extLst>
      <p:ext uri="{BB962C8B-B14F-4D97-AF65-F5344CB8AC3E}">
        <p14:creationId xmlns:p14="http://schemas.microsoft.com/office/powerpoint/2010/main" val="2552404741"/>
      </p:ext>
    </p:extLst>
  </p:cSld>
  <p:clrMapOvr>
    <a:masterClrMapping/>
  </p:clrMapOvr>
  <p:extLst>
    <p:ext uri="{6950BFC3-D8DA-4A85-94F7-54DA5524770B}">
      <p188:commentRel xmlns:p188="http://schemas.microsoft.com/office/powerpoint/2018/8/main" r:id="rId3"/>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F0F628-06FF-EF87-E4A7-ECD66C13B940}"/>
              </a:ext>
            </a:extLst>
          </p:cNvPr>
          <p:cNvSpPr>
            <a:spLocks noGrp="1"/>
          </p:cNvSpPr>
          <p:nvPr>
            <p:ph type="title"/>
          </p:nvPr>
        </p:nvSpPr>
        <p:spPr/>
        <p:txBody>
          <a:bodyPr/>
          <a:lstStyle/>
          <a:p>
            <a:r>
              <a:rPr lang="en-US" dirty="0"/>
              <a:t>What are </a:t>
            </a:r>
            <a:br>
              <a:rPr lang="en-US" dirty="0"/>
            </a:br>
            <a:r>
              <a:rPr lang="en-US" dirty="0"/>
              <a:t>we talking about?</a:t>
            </a:r>
            <a:endParaRPr lang="nl-NL" dirty="0"/>
          </a:p>
        </p:txBody>
      </p:sp>
      <p:sp>
        <p:nvSpPr>
          <p:cNvPr id="3" name="Tijdelijke aanduiding voor dianummer 2">
            <a:extLst>
              <a:ext uri="{FF2B5EF4-FFF2-40B4-BE49-F238E27FC236}">
                <a16:creationId xmlns:a16="http://schemas.microsoft.com/office/drawing/2014/main" id="{46858579-3291-E372-2127-CAB08983D700}"/>
              </a:ext>
            </a:extLst>
          </p:cNvPr>
          <p:cNvSpPr>
            <a:spLocks noGrp="1"/>
          </p:cNvSpPr>
          <p:nvPr>
            <p:ph type="sldNum" sz="quarter" idx="4"/>
          </p:nvPr>
        </p:nvSpPr>
        <p:spPr/>
        <p:txBody>
          <a:bodyPr/>
          <a:lstStyle/>
          <a:p>
            <a:fld id="{44259A67-670E-4C64-97AA-2ABF111DB1CB}" type="slidenum">
              <a:rPr lang="en-GB" smtClean="0"/>
              <a:pPr/>
              <a:t>39</a:t>
            </a:fld>
            <a:endParaRPr lang="en-GB"/>
          </a:p>
        </p:txBody>
      </p:sp>
      <p:sp>
        <p:nvSpPr>
          <p:cNvPr id="5" name="Tekstvak 4">
            <a:extLst>
              <a:ext uri="{FF2B5EF4-FFF2-40B4-BE49-F238E27FC236}">
                <a16:creationId xmlns:a16="http://schemas.microsoft.com/office/drawing/2014/main" id="{3BE639C4-6669-3E7C-04B9-9834AFB9CA44}"/>
              </a:ext>
            </a:extLst>
          </p:cNvPr>
          <p:cNvSpPr txBox="1"/>
          <p:nvPr/>
        </p:nvSpPr>
        <p:spPr>
          <a:xfrm>
            <a:off x="3812922" y="1716088"/>
            <a:ext cx="3040655" cy="1954381"/>
          </a:xfrm>
          <a:prstGeom prst="rect">
            <a:avLst/>
          </a:prstGeom>
          <a:noFill/>
        </p:spPr>
        <p:txBody>
          <a:bodyPr wrap="square" rtlCol="0">
            <a:spAutoFit/>
          </a:bodyPr>
          <a:lstStyle/>
          <a:p>
            <a:r>
              <a:rPr lang="en-US" sz="1100" dirty="0">
                <a:solidFill>
                  <a:schemeClr val="accent1"/>
                </a:solidFill>
              </a:rPr>
              <a:t>Conversion of pensions: 	€220–230 </a:t>
            </a:r>
            <a:r>
              <a:rPr lang="en-US" sz="1100" dirty="0" err="1">
                <a:solidFill>
                  <a:schemeClr val="accent1"/>
                </a:solidFill>
              </a:rPr>
              <a:t>mln</a:t>
            </a:r>
            <a:r>
              <a:rPr lang="en-US" sz="1100" dirty="0">
                <a:solidFill>
                  <a:schemeClr val="accent1"/>
                </a:solidFill>
              </a:rPr>
              <a:t> </a:t>
            </a:r>
          </a:p>
          <a:p>
            <a:endParaRPr lang="en-US" sz="1100" dirty="0">
              <a:solidFill>
                <a:schemeClr val="accent1"/>
              </a:solidFill>
            </a:endParaRPr>
          </a:p>
          <a:p>
            <a:r>
              <a:rPr lang="en-US" sz="1100" dirty="0">
                <a:solidFill>
                  <a:schemeClr val="accent1"/>
                </a:solidFill>
              </a:rPr>
              <a:t>Mandatory buffer: 		€3–4 </a:t>
            </a:r>
            <a:r>
              <a:rPr lang="en-US" sz="1100" dirty="0" err="1">
                <a:solidFill>
                  <a:schemeClr val="accent1"/>
                </a:solidFill>
              </a:rPr>
              <a:t>mln</a:t>
            </a:r>
            <a:endParaRPr lang="en-US" sz="1100" dirty="0">
              <a:solidFill>
                <a:schemeClr val="accent1"/>
              </a:solidFill>
            </a:endParaRPr>
          </a:p>
          <a:p>
            <a:endParaRPr lang="en-US" sz="1100" dirty="0">
              <a:solidFill>
                <a:schemeClr val="accent1"/>
              </a:solidFill>
            </a:endParaRPr>
          </a:p>
          <a:p>
            <a:r>
              <a:rPr lang="en-US" sz="1100" dirty="0">
                <a:solidFill>
                  <a:schemeClr val="accent1"/>
                </a:solidFill>
              </a:rPr>
              <a:t>Compensation: 			€8–11 </a:t>
            </a:r>
            <a:r>
              <a:rPr lang="en-US" sz="1100" dirty="0" err="1">
                <a:solidFill>
                  <a:schemeClr val="accent1"/>
                </a:solidFill>
              </a:rPr>
              <a:t>mln</a:t>
            </a:r>
            <a:endParaRPr lang="en-US" sz="1100" dirty="0">
              <a:solidFill>
                <a:schemeClr val="accent1"/>
              </a:solidFill>
            </a:endParaRPr>
          </a:p>
          <a:p>
            <a:endParaRPr lang="en-US" sz="1100" dirty="0">
              <a:solidFill>
                <a:schemeClr val="accent1"/>
              </a:solidFill>
            </a:endParaRPr>
          </a:p>
          <a:p>
            <a:r>
              <a:rPr lang="en-US" sz="1100" dirty="0">
                <a:solidFill>
                  <a:schemeClr val="accent1"/>
                </a:solidFill>
              </a:rPr>
              <a:t>Distribution of remainder: 	€32–64 </a:t>
            </a:r>
            <a:r>
              <a:rPr lang="en-US" sz="1100" dirty="0" err="1">
                <a:solidFill>
                  <a:schemeClr val="accent1"/>
                </a:solidFill>
              </a:rPr>
              <a:t>mln</a:t>
            </a:r>
            <a:endParaRPr lang="en-US" sz="1100" dirty="0">
              <a:solidFill>
                <a:schemeClr val="accent1"/>
              </a:solidFill>
            </a:endParaRPr>
          </a:p>
          <a:p>
            <a:endParaRPr lang="en-US" sz="1100" dirty="0">
              <a:solidFill>
                <a:schemeClr val="accent1"/>
              </a:solidFill>
            </a:endParaRPr>
          </a:p>
          <a:p>
            <a:r>
              <a:rPr lang="en-US" sz="1100" dirty="0">
                <a:solidFill>
                  <a:schemeClr val="accent1"/>
                </a:solidFill>
              </a:rPr>
              <a:t>With a coverage ratio of 125–145%                </a:t>
            </a:r>
          </a:p>
          <a:p>
            <a:pPr marL="171450" indent="-171450">
              <a:buFont typeface="Arial" panose="020B0604020202020204" pitchFamily="34" charset="0"/>
              <a:buChar char="•"/>
            </a:pPr>
            <a:endParaRPr lang="en-US" sz="1100" dirty="0">
              <a:solidFill>
                <a:schemeClr val="accent1"/>
              </a:solidFill>
            </a:endParaRPr>
          </a:p>
          <a:p>
            <a:r>
              <a:rPr lang="en-US" sz="1100" dirty="0">
                <a:solidFill>
                  <a:schemeClr val="accent1"/>
                </a:solidFill>
              </a:rPr>
              <a:t>Situation at the end of 2026 is decisive</a:t>
            </a:r>
            <a:endParaRPr lang="nl-NL" sz="1100" dirty="0"/>
          </a:p>
        </p:txBody>
      </p:sp>
      <p:pic>
        <p:nvPicPr>
          <p:cNvPr id="6" name="Graphic 5" descr="Spaarvarken silhouet">
            <a:extLst>
              <a:ext uri="{FF2B5EF4-FFF2-40B4-BE49-F238E27FC236}">
                <a16:creationId xmlns:a16="http://schemas.microsoft.com/office/drawing/2014/main" id="{EE03D219-9C84-5FC6-247E-38927017E449}"/>
              </a:ext>
            </a:extLst>
          </p:cNvPr>
          <p:cNvPicPr>
            <a:picLocks noChangeAspect="1"/>
          </p:cNvPicPr>
          <p:nvPr/>
        </p:nvPicPr>
        <p:blipFill>
          <a:blip r:embed="rId2">
            <a:extLst>
              <a:ext uri="{96DAC541-7B7A-43D3-8B79-37D633B846F1}">
                <asvg:svgBlip xmlns:asvg="http://schemas.microsoft.com/office/drawing/2016/SVG/main" r:embed="rId3"/>
              </a:ext>
            </a:extLst>
          </a:blip>
          <a:srcRect t="12917" b="11154"/>
          <a:stretch>
            <a:fillRect/>
          </a:stretch>
        </p:blipFill>
        <p:spPr>
          <a:xfrm>
            <a:off x="2148396" y="364818"/>
            <a:ext cx="6454066" cy="4494907"/>
          </a:xfrm>
          <a:prstGeom prst="rect">
            <a:avLst/>
          </a:prstGeom>
        </p:spPr>
      </p:pic>
    </p:spTree>
    <p:extLst>
      <p:ext uri="{BB962C8B-B14F-4D97-AF65-F5344CB8AC3E}">
        <p14:creationId xmlns:p14="http://schemas.microsoft.com/office/powerpoint/2010/main" val="10110843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7A5074-B58A-C7A7-FE7B-A4FC07F0E6AE}"/>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7A40C993-79F5-692A-DF62-CE1CAA387904}"/>
              </a:ext>
            </a:extLst>
          </p:cNvPr>
          <p:cNvPicPr>
            <a:picLocks noGrp="1" noChangeAspect="1"/>
          </p:cNvPicPr>
          <p:nvPr>
            <p:ph type="pic" sz="quarter" idx="10"/>
          </p:nvPr>
        </p:nvPicPr>
        <p:blipFill>
          <a:blip r:embed="rId3"/>
          <a:srcRect t="35627" b="32673"/>
          <a:stretch>
            <a:fillRect/>
          </a:stretch>
        </p:blipFill>
        <p:spPr>
          <a:xfrm>
            <a:off x="0" y="801688"/>
            <a:ext cx="9144000" cy="1932082"/>
          </a:xfrm>
        </p:spPr>
      </p:pic>
      <p:sp>
        <p:nvSpPr>
          <p:cNvPr id="5" name="Title 4">
            <a:extLst>
              <a:ext uri="{FF2B5EF4-FFF2-40B4-BE49-F238E27FC236}">
                <a16:creationId xmlns:a16="http://schemas.microsoft.com/office/drawing/2014/main" id="{9E4D774E-5F60-80CC-8A53-063355C98496}"/>
              </a:ext>
            </a:extLst>
          </p:cNvPr>
          <p:cNvSpPr>
            <a:spLocks noGrp="1"/>
          </p:cNvSpPr>
          <p:nvPr>
            <p:ph type="title"/>
          </p:nvPr>
        </p:nvSpPr>
        <p:spPr/>
        <p:txBody>
          <a:bodyPr/>
          <a:lstStyle/>
          <a:p>
            <a:r>
              <a:rPr lang="en-US" dirty="0"/>
              <a:t>Agreements between management and works council </a:t>
            </a:r>
          </a:p>
        </p:txBody>
      </p:sp>
      <p:sp>
        <p:nvSpPr>
          <p:cNvPr id="2" name="Tijdelijke aanduiding voor dianummer 1">
            <a:extLst>
              <a:ext uri="{FF2B5EF4-FFF2-40B4-BE49-F238E27FC236}">
                <a16:creationId xmlns:a16="http://schemas.microsoft.com/office/drawing/2014/main" id="{F8D0FA58-79B7-E461-DBC3-B02303ABB789}"/>
              </a:ext>
            </a:extLst>
          </p:cNvPr>
          <p:cNvSpPr>
            <a:spLocks noGrp="1"/>
          </p:cNvSpPr>
          <p:nvPr>
            <p:ph type="sldNum" sz="quarter" idx="4"/>
          </p:nvPr>
        </p:nvSpPr>
        <p:spPr/>
        <p:txBody>
          <a:bodyPr/>
          <a:lstStyle/>
          <a:p>
            <a:fld id="{44259A67-670E-4C64-97AA-2ABF111DB1CB}" type="slidenum">
              <a:rPr lang="en-GB" smtClean="0"/>
              <a:pPr/>
              <a:t>4</a:t>
            </a:fld>
            <a:endParaRPr lang="en-GB"/>
          </a:p>
        </p:txBody>
      </p:sp>
      <p:sp>
        <p:nvSpPr>
          <p:cNvPr id="3" name="Tijdelijke aanduiding voor tekst 2">
            <a:extLst>
              <a:ext uri="{FF2B5EF4-FFF2-40B4-BE49-F238E27FC236}">
                <a16:creationId xmlns:a16="http://schemas.microsoft.com/office/drawing/2014/main" id="{0ECC8EE0-33BE-3088-08CE-55C5D539B262}"/>
              </a:ext>
            </a:extLst>
          </p:cNvPr>
          <p:cNvSpPr>
            <a:spLocks noGrp="1"/>
          </p:cNvSpPr>
          <p:nvPr>
            <p:ph type="body" sz="quarter" idx="11"/>
          </p:nvPr>
        </p:nvSpPr>
        <p:spPr/>
        <p:txBody>
          <a:bodyPr vert="horz" lIns="0" tIns="0" rIns="0" bIns="0" rtlCol="0" anchor="t">
            <a:noAutofit/>
          </a:bodyPr>
          <a:lstStyle/>
          <a:p>
            <a:pPr marL="229870" indent="-229870">
              <a:lnSpc>
                <a:spcPct val="100000"/>
              </a:lnSpc>
            </a:pPr>
            <a:endParaRPr lang="nl-NL" sz="3000" b="1"/>
          </a:p>
          <a:p>
            <a:pPr marL="229870" indent="-229870">
              <a:lnSpc>
                <a:spcPct val="100000"/>
              </a:lnSpc>
            </a:pPr>
            <a:endParaRPr lang="nl-NL" sz="3000" b="1"/>
          </a:p>
        </p:txBody>
      </p:sp>
      <p:pic>
        <p:nvPicPr>
          <p:cNvPr id="4" name="Afbeelding 3">
            <a:extLst>
              <a:ext uri="{FF2B5EF4-FFF2-40B4-BE49-F238E27FC236}">
                <a16:creationId xmlns:a16="http://schemas.microsoft.com/office/drawing/2014/main" id="{F59A6448-C89D-C384-E66F-C59CA4FE143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9552" y="197311"/>
            <a:ext cx="2772758" cy="388475"/>
          </a:xfrm>
          <a:prstGeom prst="rect">
            <a:avLst/>
          </a:prstGeom>
          <a:noFill/>
        </p:spPr>
      </p:pic>
    </p:spTree>
    <p:extLst>
      <p:ext uri="{BB962C8B-B14F-4D97-AF65-F5344CB8AC3E}">
        <p14:creationId xmlns:p14="http://schemas.microsoft.com/office/powerpoint/2010/main" val="21615812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1C0E5A0-1FA2-C2AE-DCA5-276A2301D950}"/>
            </a:ext>
          </a:extLst>
        </p:cNvPr>
        <p:cNvGrpSpPr/>
        <p:nvPr/>
      </p:nvGrpSpPr>
      <p:grpSpPr>
        <a:xfrm>
          <a:off x="0" y="0"/>
          <a:ext cx="0" cy="0"/>
          <a:chOff x="0" y="0"/>
          <a:chExt cx="0" cy="0"/>
        </a:xfrm>
      </p:grpSpPr>
      <p:sp>
        <p:nvSpPr>
          <p:cNvPr id="6" name="Titel 4">
            <a:extLst>
              <a:ext uri="{FF2B5EF4-FFF2-40B4-BE49-F238E27FC236}">
                <a16:creationId xmlns:a16="http://schemas.microsoft.com/office/drawing/2014/main" id="{036B319B-8B13-B518-D204-874C5D7A6694}"/>
              </a:ext>
            </a:extLst>
          </p:cNvPr>
          <p:cNvSpPr txBox="1">
            <a:spLocks/>
          </p:cNvSpPr>
          <p:nvPr/>
        </p:nvSpPr>
        <p:spPr>
          <a:xfrm>
            <a:off x="585355" y="975736"/>
            <a:ext cx="7850189" cy="428625"/>
          </a:xfrm>
          <a:prstGeom prst="rect">
            <a:avLst/>
          </a:prstGeom>
        </p:spPr>
        <p:txBody>
          <a:bodyPr/>
          <a:lstStyle>
            <a:lvl1pPr algn="l" defTabSz="457200" rtl="0" eaLnBrk="1" latinLnBrk="0" hangingPunct="1">
              <a:lnSpc>
                <a:spcPts val="2200"/>
              </a:lnSpc>
              <a:spcBef>
                <a:spcPct val="0"/>
              </a:spcBef>
              <a:buNone/>
              <a:defRPr sz="2200" b="0" kern="1200">
                <a:solidFill>
                  <a:srgbClr val="005D76"/>
                </a:solidFill>
                <a:latin typeface="Segoe UI Semibold" pitchFamily="34" charset="0"/>
                <a:ea typeface="+mj-ea"/>
                <a:cs typeface="Arial" pitchFamily="34" charset="0"/>
              </a:defRPr>
            </a:lvl1pPr>
          </a:lstStyle>
          <a:p>
            <a:r>
              <a:rPr lang="en-US" dirty="0"/>
              <a:t>Converting pensions in a balanced manner</a:t>
            </a:r>
            <a:endParaRPr lang="en-GB" dirty="0"/>
          </a:p>
        </p:txBody>
      </p:sp>
      <p:sp>
        <p:nvSpPr>
          <p:cNvPr id="8" name="Tekstvak 7">
            <a:extLst>
              <a:ext uri="{FF2B5EF4-FFF2-40B4-BE49-F238E27FC236}">
                <a16:creationId xmlns:a16="http://schemas.microsoft.com/office/drawing/2014/main" id="{67069064-C242-4BE5-9EAC-4CB3BDE81330}"/>
              </a:ext>
            </a:extLst>
          </p:cNvPr>
          <p:cNvSpPr txBox="1"/>
          <p:nvPr/>
        </p:nvSpPr>
        <p:spPr>
          <a:xfrm>
            <a:off x="585355" y="1620856"/>
            <a:ext cx="7931727" cy="2800767"/>
          </a:xfrm>
          <a:prstGeom prst="rect">
            <a:avLst/>
          </a:prstGeom>
          <a:noFill/>
        </p:spPr>
        <p:txBody>
          <a:bodyPr wrap="square">
            <a:spAutoFit/>
          </a:bodyPr>
          <a:lstStyle/>
          <a:p>
            <a:pPr marL="342900" indent="-342900">
              <a:buFont typeface="+mj-lt"/>
              <a:buAutoNum type="arabicPeriod"/>
            </a:pPr>
            <a:r>
              <a:rPr lang="en-US" sz="1600" dirty="0">
                <a:solidFill>
                  <a:schemeClr val="accent1"/>
                </a:solidFill>
                <a:latin typeface="Segoe UI" panose="020B0502040204020203" pitchFamily="34" charset="0"/>
                <a:cs typeface="Segoe UI" panose="020B0502040204020203" pitchFamily="34" charset="0"/>
              </a:rPr>
              <a:t>We look at the pension you have accrued or are receiving. That pension has a certain value. (balanced with a view to ‘now’)</a:t>
            </a:r>
          </a:p>
          <a:p>
            <a:pPr marL="342900" indent="-342900">
              <a:buFont typeface="+mj-lt"/>
              <a:buAutoNum type="arabicPeriod"/>
            </a:pPr>
            <a:r>
              <a:rPr lang="en-US" sz="1600" dirty="0">
                <a:solidFill>
                  <a:schemeClr val="accent1"/>
                </a:solidFill>
                <a:latin typeface="Segoe UI" panose="020B0502040204020203" pitchFamily="34" charset="0"/>
                <a:cs typeface="Segoe UI" panose="020B0502040204020203" pitchFamily="34" charset="0"/>
              </a:rPr>
              <a:t>In principle, that value is the capital with which you start in the new pension plan.</a:t>
            </a:r>
          </a:p>
          <a:p>
            <a:pPr marL="342900" indent="-342900">
              <a:buFont typeface="+mj-lt"/>
              <a:buAutoNum type="arabicPeriod"/>
            </a:pPr>
            <a:r>
              <a:rPr lang="en-US" sz="1600" dirty="0">
                <a:solidFill>
                  <a:schemeClr val="accent1"/>
                </a:solidFill>
                <a:latin typeface="Segoe UI" panose="020B0502040204020203" pitchFamily="34" charset="0"/>
                <a:cs typeface="Segoe UI" panose="020B0502040204020203" pitchFamily="34" charset="0"/>
              </a:rPr>
              <a:t>We look at the size of the fund assets at the time of the transfer. Is there more money than the combined value of all pensions? If so, we distribute the ‘surplus’ capital in accordance with agreements between social partners</a:t>
            </a:r>
          </a:p>
          <a:p>
            <a:pPr marL="342900" indent="-342900">
              <a:buFont typeface="+mj-lt"/>
              <a:buAutoNum type="arabicPeriod"/>
            </a:pPr>
            <a:endParaRPr lang="en-US" sz="1600" dirty="0">
              <a:solidFill>
                <a:schemeClr val="accent1"/>
              </a:solidFill>
              <a:latin typeface="Segoe UI" panose="020B0502040204020203" pitchFamily="34" charset="0"/>
              <a:cs typeface="Segoe UI" panose="020B0502040204020203" pitchFamily="34" charset="0"/>
            </a:endParaRPr>
          </a:p>
          <a:p>
            <a:pPr marL="285750" indent="-285750">
              <a:buFont typeface="Arial" panose="020B0604020202020204" pitchFamily="34" charset="0"/>
              <a:buChar char="•"/>
            </a:pPr>
            <a:r>
              <a:rPr lang="en-US" sz="1600" dirty="0">
                <a:solidFill>
                  <a:schemeClr val="accent1"/>
                </a:solidFill>
                <a:latin typeface="Segoe UI" panose="020B0502040204020203" pitchFamily="34" charset="0"/>
                <a:cs typeface="Segoe UI" panose="020B0502040204020203" pitchFamily="34" charset="0"/>
              </a:rPr>
              <a:t>Part of it is (mandatorily) used for an operational reserve</a:t>
            </a:r>
          </a:p>
          <a:p>
            <a:pPr marL="285750" indent="-285750">
              <a:buFont typeface="Arial" panose="020B0604020202020204" pitchFamily="34" charset="0"/>
              <a:buChar char="•"/>
            </a:pPr>
            <a:r>
              <a:rPr lang="en-US" sz="1600" dirty="0">
                <a:solidFill>
                  <a:schemeClr val="accent1"/>
                </a:solidFill>
                <a:latin typeface="Segoe UI" panose="020B0502040204020203" pitchFamily="34" charset="0"/>
                <a:cs typeface="Segoe UI" panose="020B0502040204020203" pitchFamily="34" charset="0"/>
              </a:rPr>
              <a:t>Part of it is used for compensation (balanced with a view to the future)</a:t>
            </a:r>
          </a:p>
          <a:p>
            <a:pPr marL="285750" indent="-285750">
              <a:buFont typeface="Arial" panose="020B0604020202020204" pitchFamily="34" charset="0"/>
              <a:buChar char="•"/>
            </a:pPr>
            <a:r>
              <a:rPr lang="en-US" sz="1600" dirty="0">
                <a:solidFill>
                  <a:schemeClr val="accent1"/>
                </a:solidFill>
                <a:latin typeface="Segoe UI" panose="020B0502040204020203" pitchFamily="34" charset="0"/>
                <a:cs typeface="Segoe UI" panose="020B0502040204020203" pitchFamily="34" charset="0"/>
              </a:rPr>
              <a:t>The rest: a (large) part is used to supplement all starting capital on a pro rata basis (balanced with a view to the present)</a:t>
            </a:r>
          </a:p>
        </p:txBody>
      </p:sp>
    </p:spTree>
    <p:extLst>
      <p:ext uri="{BB962C8B-B14F-4D97-AF65-F5344CB8AC3E}">
        <p14:creationId xmlns:p14="http://schemas.microsoft.com/office/powerpoint/2010/main" val="1532571982"/>
      </p:ext>
    </p:extLst>
  </p:cSld>
  <p:clrMapOvr>
    <a:masterClrMapping/>
  </p:clrMapOvr>
  <p:extLst>
    <p:ext uri="{6950BFC3-D8DA-4A85-94F7-54DA5524770B}">
      <p188:commentRel xmlns:p188="http://schemas.microsoft.com/office/powerpoint/2018/8/main" r:id="rId3"/>
    </p:ext>
  </p:extLst>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4912B5B-D9E6-CE91-8195-061AB2EDB962}"/>
            </a:ext>
          </a:extLst>
        </p:cNvPr>
        <p:cNvGrpSpPr/>
        <p:nvPr/>
      </p:nvGrpSpPr>
      <p:grpSpPr>
        <a:xfrm>
          <a:off x="0" y="0"/>
          <a:ext cx="0" cy="0"/>
          <a:chOff x="0" y="0"/>
          <a:chExt cx="0" cy="0"/>
        </a:xfrm>
      </p:grpSpPr>
      <p:sp>
        <p:nvSpPr>
          <p:cNvPr id="6" name="Titel 4">
            <a:extLst>
              <a:ext uri="{FF2B5EF4-FFF2-40B4-BE49-F238E27FC236}">
                <a16:creationId xmlns:a16="http://schemas.microsoft.com/office/drawing/2014/main" id="{C47A22DB-C47E-DA09-D4A4-2DF305C259EA}"/>
              </a:ext>
            </a:extLst>
          </p:cNvPr>
          <p:cNvSpPr txBox="1">
            <a:spLocks/>
          </p:cNvSpPr>
          <p:nvPr/>
        </p:nvSpPr>
        <p:spPr>
          <a:xfrm>
            <a:off x="585355" y="975736"/>
            <a:ext cx="7850189" cy="428625"/>
          </a:xfrm>
          <a:prstGeom prst="rect">
            <a:avLst/>
          </a:prstGeom>
        </p:spPr>
        <p:txBody>
          <a:bodyPr/>
          <a:lstStyle>
            <a:lvl1pPr algn="l" defTabSz="457200" rtl="0" eaLnBrk="1" latinLnBrk="0" hangingPunct="1">
              <a:lnSpc>
                <a:spcPts val="2200"/>
              </a:lnSpc>
              <a:spcBef>
                <a:spcPct val="0"/>
              </a:spcBef>
              <a:buNone/>
              <a:defRPr sz="2200" b="0" kern="1200">
                <a:solidFill>
                  <a:srgbClr val="005D76"/>
                </a:solidFill>
                <a:latin typeface="Segoe UI Semibold" pitchFamily="34" charset="0"/>
                <a:ea typeface="+mj-ea"/>
                <a:cs typeface="Arial" pitchFamily="34" charset="0"/>
              </a:defRPr>
            </a:lvl1pPr>
          </a:lstStyle>
          <a:p>
            <a:r>
              <a:rPr lang="en-GB" dirty="0"/>
              <a:t>Distributing the remaining money</a:t>
            </a:r>
          </a:p>
        </p:txBody>
      </p:sp>
      <p:sp>
        <p:nvSpPr>
          <p:cNvPr id="8" name="Tekstvak 7">
            <a:extLst>
              <a:ext uri="{FF2B5EF4-FFF2-40B4-BE49-F238E27FC236}">
                <a16:creationId xmlns:a16="http://schemas.microsoft.com/office/drawing/2014/main" id="{C0FBFE70-2519-F6F6-039F-3C5AE746501C}"/>
              </a:ext>
            </a:extLst>
          </p:cNvPr>
          <p:cNvSpPr txBox="1"/>
          <p:nvPr/>
        </p:nvSpPr>
        <p:spPr>
          <a:xfrm>
            <a:off x="661555" y="1849456"/>
            <a:ext cx="7931727" cy="1815882"/>
          </a:xfrm>
          <a:prstGeom prst="rect">
            <a:avLst/>
          </a:prstGeom>
          <a:noFill/>
        </p:spPr>
        <p:txBody>
          <a:bodyPr wrap="square">
            <a:spAutoFit/>
          </a:bodyPr>
          <a:lstStyle/>
          <a:p>
            <a:pPr lvl="0"/>
            <a:r>
              <a:rPr lang="en-US" sz="1600" dirty="0">
                <a:solidFill>
                  <a:schemeClr val="accent1"/>
                </a:solidFill>
                <a:latin typeface="Segoe UI" panose="020B0502040204020203" pitchFamily="34" charset="0"/>
                <a:cs typeface="Segoe UI" panose="020B0502040204020203" pitchFamily="34" charset="0"/>
              </a:rPr>
              <a:t>The board has decided to award these as ‘10 increases’.</a:t>
            </a:r>
          </a:p>
          <a:p>
            <a:pPr lvl="0"/>
            <a:endParaRPr lang="en-US" sz="1600" dirty="0">
              <a:solidFill>
                <a:schemeClr val="accent1"/>
              </a:solidFill>
              <a:latin typeface="Segoe UI" panose="020B0502040204020203" pitchFamily="34" charset="0"/>
              <a:cs typeface="Segoe UI" panose="020B0502040204020203" pitchFamily="34" charset="0"/>
            </a:endParaRPr>
          </a:p>
          <a:p>
            <a:pPr lvl="0"/>
            <a:r>
              <a:rPr lang="en-US" sz="1600" dirty="0">
                <a:solidFill>
                  <a:schemeClr val="accent1"/>
                </a:solidFill>
                <a:latin typeface="Segoe UI" panose="020B0502040204020203" pitchFamily="34" charset="0"/>
                <a:cs typeface="Segoe UI" panose="020B0502040204020203" pitchFamily="34" charset="0"/>
              </a:rPr>
              <a:t>The value of these 10 increases in the future will be added to your capital in one lump sum. This is the legal standard.</a:t>
            </a:r>
          </a:p>
          <a:p>
            <a:pPr lvl="0"/>
            <a:endParaRPr lang="en-US" sz="1600" dirty="0">
              <a:solidFill>
                <a:schemeClr val="accent1"/>
              </a:solidFill>
              <a:latin typeface="Segoe UI" panose="020B0502040204020203" pitchFamily="34" charset="0"/>
              <a:cs typeface="Segoe UI" panose="020B0502040204020203" pitchFamily="34" charset="0"/>
            </a:endParaRPr>
          </a:p>
          <a:p>
            <a:pPr lvl="0"/>
            <a:r>
              <a:rPr lang="en-US" sz="1600" dirty="0">
                <a:solidFill>
                  <a:schemeClr val="accent1"/>
                </a:solidFill>
                <a:latin typeface="Segoe UI" panose="020B0502040204020203" pitchFamily="34" charset="0"/>
                <a:cs typeface="Segoe UI" panose="020B0502040204020203" pitchFamily="34" charset="0"/>
              </a:rPr>
              <a:t>Everyone will receive an increase that corresponds to how long they are expected to receive a pension.</a:t>
            </a:r>
            <a:endParaRPr lang="nl-NL" sz="1600" dirty="0">
              <a:solidFill>
                <a:schemeClr val="accent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710134412"/>
      </p:ext>
    </p:extLst>
  </p:cSld>
  <p:clrMapOvr>
    <a:masterClrMapping/>
  </p:clrMapOvr>
  <p:extLst>
    <p:ext uri="{6950BFC3-D8DA-4A85-94F7-54DA5524770B}">
      <p188:commentRel xmlns:p188="http://schemas.microsoft.com/office/powerpoint/2018/8/main" r:id="rId3"/>
    </p:ext>
  </p:extLst>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21805D4-1EE9-0636-5D3C-1A417F470504}"/>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FA057055-4D5D-4CCA-6FC0-3ED65D9E2CE3}"/>
              </a:ext>
            </a:extLst>
          </p:cNvPr>
          <p:cNvPicPr>
            <a:picLocks noGrp="1" noChangeAspect="1"/>
          </p:cNvPicPr>
          <p:nvPr>
            <p:ph type="pic" sz="quarter" idx="10"/>
          </p:nvPr>
        </p:nvPicPr>
        <p:blipFill>
          <a:blip r:embed="rId3"/>
          <a:srcRect t="34154" b="34154"/>
          <a:stretch/>
        </p:blipFill>
        <p:spPr>
          <a:xfrm>
            <a:off x="0" y="936624"/>
            <a:ext cx="9144000" cy="1932082"/>
          </a:xfrm>
        </p:spPr>
      </p:pic>
      <p:sp>
        <p:nvSpPr>
          <p:cNvPr id="5" name="Title 4">
            <a:extLst>
              <a:ext uri="{FF2B5EF4-FFF2-40B4-BE49-F238E27FC236}">
                <a16:creationId xmlns:a16="http://schemas.microsoft.com/office/drawing/2014/main" id="{81BE2D2F-A670-94A8-D495-5A26B442CBD3}"/>
              </a:ext>
            </a:extLst>
          </p:cNvPr>
          <p:cNvSpPr>
            <a:spLocks noGrp="1"/>
          </p:cNvSpPr>
          <p:nvPr>
            <p:ph type="title"/>
          </p:nvPr>
        </p:nvSpPr>
        <p:spPr/>
        <p:txBody>
          <a:bodyPr/>
          <a:lstStyle/>
          <a:p>
            <a:r>
              <a:rPr lang="en-US" dirty="0"/>
              <a:t>Balanced control: no reserve required</a:t>
            </a:r>
          </a:p>
        </p:txBody>
      </p:sp>
      <p:sp>
        <p:nvSpPr>
          <p:cNvPr id="2" name="Tijdelijke aanduiding voor dianummer 1">
            <a:extLst>
              <a:ext uri="{FF2B5EF4-FFF2-40B4-BE49-F238E27FC236}">
                <a16:creationId xmlns:a16="http://schemas.microsoft.com/office/drawing/2014/main" id="{1199F0A6-E246-E67B-92F4-1E2F965B7D37}"/>
              </a:ext>
            </a:extLst>
          </p:cNvPr>
          <p:cNvSpPr>
            <a:spLocks noGrp="1"/>
          </p:cNvSpPr>
          <p:nvPr>
            <p:ph type="sldNum" sz="quarter" idx="4"/>
          </p:nvPr>
        </p:nvSpPr>
        <p:spPr/>
        <p:txBody>
          <a:bodyPr/>
          <a:lstStyle/>
          <a:p>
            <a:fld id="{44259A67-670E-4C64-97AA-2ABF111DB1CB}" type="slidenum">
              <a:rPr lang="en-GB" smtClean="0"/>
              <a:pPr/>
              <a:t>42</a:t>
            </a:fld>
            <a:endParaRPr lang="en-GB"/>
          </a:p>
        </p:txBody>
      </p:sp>
      <p:sp>
        <p:nvSpPr>
          <p:cNvPr id="3" name="Tijdelijke aanduiding voor tekst 2">
            <a:extLst>
              <a:ext uri="{FF2B5EF4-FFF2-40B4-BE49-F238E27FC236}">
                <a16:creationId xmlns:a16="http://schemas.microsoft.com/office/drawing/2014/main" id="{2437D682-AF46-D882-C53D-4107B7789963}"/>
              </a:ext>
            </a:extLst>
          </p:cNvPr>
          <p:cNvSpPr>
            <a:spLocks noGrp="1"/>
          </p:cNvSpPr>
          <p:nvPr>
            <p:ph type="body" sz="quarter" idx="11"/>
          </p:nvPr>
        </p:nvSpPr>
        <p:spPr/>
        <p:txBody>
          <a:bodyPr vert="horz" lIns="0" tIns="0" rIns="0" bIns="0" rtlCol="0" anchor="t">
            <a:noAutofit/>
          </a:bodyPr>
          <a:lstStyle/>
          <a:p>
            <a:pPr marL="229870" indent="-229870">
              <a:lnSpc>
                <a:spcPct val="100000"/>
              </a:lnSpc>
            </a:pPr>
            <a:endParaRPr lang="nl-NL" sz="3000" b="1"/>
          </a:p>
          <a:p>
            <a:pPr marL="229870" indent="-229870">
              <a:lnSpc>
                <a:spcPct val="100000"/>
              </a:lnSpc>
            </a:pPr>
            <a:endParaRPr lang="nl-NL" sz="3000" b="1"/>
          </a:p>
        </p:txBody>
      </p:sp>
    </p:spTree>
    <p:extLst>
      <p:ext uri="{BB962C8B-B14F-4D97-AF65-F5344CB8AC3E}">
        <p14:creationId xmlns:p14="http://schemas.microsoft.com/office/powerpoint/2010/main" val="12638254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0E623CC-3D48-F599-5197-5EDF5B52C9E1}"/>
            </a:ext>
          </a:extLst>
        </p:cNvPr>
        <p:cNvGrpSpPr/>
        <p:nvPr/>
      </p:nvGrpSpPr>
      <p:grpSpPr>
        <a:xfrm>
          <a:off x="0" y="0"/>
          <a:ext cx="0" cy="0"/>
          <a:chOff x="0" y="0"/>
          <a:chExt cx="0" cy="0"/>
        </a:xfrm>
      </p:grpSpPr>
      <p:sp>
        <p:nvSpPr>
          <p:cNvPr id="6" name="Titel 4">
            <a:extLst>
              <a:ext uri="{FF2B5EF4-FFF2-40B4-BE49-F238E27FC236}">
                <a16:creationId xmlns:a16="http://schemas.microsoft.com/office/drawing/2014/main" id="{D1CC9175-FE87-5195-76A3-97278825D807}"/>
              </a:ext>
            </a:extLst>
          </p:cNvPr>
          <p:cNvSpPr txBox="1">
            <a:spLocks/>
          </p:cNvSpPr>
          <p:nvPr/>
        </p:nvSpPr>
        <p:spPr>
          <a:xfrm>
            <a:off x="585355" y="975736"/>
            <a:ext cx="7850189" cy="428625"/>
          </a:xfrm>
          <a:prstGeom prst="rect">
            <a:avLst/>
          </a:prstGeom>
        </p:spPr>
        <p:txBody>
          <a:bodyPr/>
          <a:lstStyle>
            <a:lvl1pPr algn="l" defTabSz="457200" rtl="0" eaLnBrk="1" latinLnBrk="0" hangingPunct="1">
              <a:lnSpc>
                <a:spcPts val="2200"/>
              </a:lnSpc>
              <a:spcBef>
                <a:spcPct val="0"/>
              </a:spcBef>
              <a:buNone/>
              <a:defRPr sz="2200" b="0" kern="1200">
                <a:solidFill>
                  <a:srgbClr val="005D76"/>
                </a:solidFill>
                <a:latin typeface="Segoe UI Semibold" pitchFamily="34" charset="0"/>
                <a:ea typeface="+mj-ea"/>
                <a:cs typeface="Arial" pitchFamily="34" charset="0"/>
              </a:defRPr>
            </a:lvl1pPr>
          </a:lstStyle>
          <a:p>
            <a:r>
              <a:rPr lang="en-US" dirty="0"/>
              <a:t>There will be no reserve.</a:t>
            </a:r>
            <a:endParaRPr lang="en-GB" dirty="0"/>
          </a:p>
        </p:txBody>
      </p:sp>
      <p:sp>
        <p:nvSpPr>
          <p:cNvPr id="8" name="Tekstvak 7">
            <a:extLst>
              <a:ext uri="{FF2B5EF4-FFF2-40B4-BE49-F238E27FC236}">
                <a16:creationId xmlns:a16="http://schemas.microsoft.com/office/drawing/2014/main" id="{F0CDD5FA-EEBD-132F-7376-DB25B404B0AC}"/>
              </a:ext>
            </a:extLst>
          </p:cNvPr>
          <p:cNvSpPr txBox="1"/>
          <p:nvPr/>
        </p:nvSpPr>
        <p:spPr>
          <a:xfrm>
            <a:off x="654628" y="1745547"/>
            <a:ext cx="7931727" cy="2769989"/>
          </a:xfrm>
          <a:prstGeom prst="rect">
            <a:avLst/>
          </a:prstGeom>
          <a:noFill/>
        </p:spPr>
        <p:txBody>
          <a:bodyPr wrap="square">
            <a:spAutoFit/>
          </a:bodyPr>
          <a:lstStyle/>
          <a:p>
            <a:pPr>
              <a:spcAft>
                <a:spcPts val="600"/>
              </a:spcAft>
            </a:pPr>
            <a:r>
              <a:rPr lang="en-US" sz="1600" dirty="0">
                <a:solidFill>
                  <a:schemeClr val="accent1"/>
                </a:solidFill>
                <a:latin typeface="Segoe UI" panose="020B0502040204020203" pitchFamily="34" charset="0"/>
                <a:cs typeface="Segoe UI" panose="020B0502040204020203" pitchFamily="34" charset="0"/>
              </a:rPr>
              <a:t>A reserve is possible in a flexible premium scheme.</a:t>
            </a:r>
          </a:p>
          <a:p>
            <a:pPr>
              <a:spcAft>
                <a:spcPts val="600"/>
              </a:spcAft>
            </a:pPr>
            <a:endParaRPr lang="en-US" sz="1600" dirty="0">
              <a:solidFill>
                <a:schemeClr val="accent1"/>
              </a:solidFill>
              <a:latin typeface="Segoe UI" panose="020B0502040204020203" pitchFamily="34" charset="0"/>
              <a:cs typeface="Segoe UI" panose="020B0502040204020203" pitchFamily="34" charset="0"/>
            </a:endParaRPr>
          </a:p>
          <a:p>
            <a:pPr>
              <a:spcAft>
                <a:spcPts val="600"/>
              </a:spcAft>
            </a:pPr>
            <a:r>
              <a:rPr lang="en-US" sz="1600" dirty="0">
                <a:solidFill>
                  <a:schemeClr val="accent1"/>
                </a:solidFill>
                <a:latin typeface="Segoe UI" panose="020B0502040204020203" pitchFamily="34" charset="0"/>
                <a:cs typeface="Segoe UI" panose="020B0502040204020203" pitchFamily="34" charset="0"/>
              </a:rPr>
              <a:t>Do the pensions being paid out need to be reduced? Then the reserve can be used to supplement the payments.</a:t>
            </a:r>
          </a:p>
          <a:p>
            <a:pPr>
              <a:spcAft>
                <a:spcPts val="600"/>
              </a:spcAft>
            </a:pPr>
            <a:endParaRPr lang="en-US" sz="1600" dirty="0">
              <a:solidFill>
                <a:schemeClr val="accent1"/>
              </a:solidFill>
              <a:latin typeface="Segoe UI" panose="020B0502040204020203" pitchFamily="34" charset="0"/>
              <a:cs typeface="Segoe UI" panose="020B0502040204020203" pitchFamily="34" charset="0"/>
            </a:endParaRPr>
          </a:p>
          <a:p>
            <a:pPr>
              <a:spcAft>
                <a:spcPts val="600"/>
              </a:spcAft>
            </a:pPr>
            <a:r>
              <a:rPr lang="en-US" sz="1600" dirty="0">
                <a:solidFill>
                  <a:schemeClr val="accent1"/>
                </a:solidFill>
                <a:latin typeface="Segoe UI" panose="020B0502040204020203" pitchFamily="34" charset="0"/>
                <a:cs typeface="Segoe UI" panose="020B0502040204020203" pitchFamily="34" charset="0"/>
              </a:rPr>
              <a:t>The Witteveen+Bos pension fund will not be establishing a reserve. Why not?</a:t>
            </a:r>
          </a:p>
          <a:p>
            <a:pPr>
              <a:spcAft>
                <a:spcPts val="600"/>
              </a:spcAft>
            </a:pPr>
            <a:endParaRPr lang="en-US" sz="1600" dirty="0">
              <a:solidFill>
                <a:schemeClr val="accent1"/>
              </a:solidFill>
              <a:latin typeface="Segoe UI" panose="020B0502040204020203" pitchFamily="34" charset="0"/>
              <a:cs typeface="Segoe UI" panose="020B0502040204020203" pitchFamily="34" charset="0"/>
            </a:endParaRPr>
          </a:p>
          <a:p>
            <a:pPr>
              <a:spcAft>
                <a:spcPts val="600"/>
              </a:spcAft>
            </a:pPr>
            <a:r>
              <a:rPr lang="en-US" sz="1600" dirty="0">
                <a:solidFill>
                  <a:schemeClr val="accent1"/>
                </a:solidFill>
                <a:latin typeface="Segoe UI" panose="020B0502040204020203" pitchFamily="34" charset="0"/>
                <a:cs typeface="Segoe UI" panose="020B0502040204020203" pitchFamily="34" charset="0"/>
              </a:rPr>
              <a:t>Although the likelihood of a reduction is smaller, so too is the likelihood of an </a:t>
            </a:r>
            <a:r>
              <a:rPr lang="en-US" sz="1600" dirty="0" err="1">
                <a:solidFill>
                  <a:schemeClr val="accent1"/>
                </a:solidFill>
                <a:latin typeface="Segoe UI" panose="020B0502040204020203" pitchFamily="34" charset="0"/>
                <a:cs typeface="Segoe UI" panose="020B0502040204020203" pitchFamily="34" charset="0"/>
              </a:rPr>
              <a:t>increase.Other</a:t>
            </a:r>
            <a:r>
              <a:rPr lang="en-US" sz="1600" dirty="0">
                <a:solidFill>
                  <a:schemeClr val="accent1"/>
                </a:solidFill>
                <a:latin typeface="Segoe UI" panose="020B0502040204020203" pitchFamily="34" charset="0"/>
                <a:cs typeface="Segoe UI" panose="020B0502040204020203" pitchFamily="34" charset="0"/>
              </a:rPr>
              <a:t> measures are sufficient to prevent major fluctuations.</a:t>
            </a:r>
            <a:endParaRPr lang="nl-NL" sz="1600" dirty="0">
              <a:solidFill>
                <a:schemeClr val="accent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189735645"/>
      </p:ext>
    </p:extLst>
  </p:cSld>
  <p:clrMapOvr>
    <a:masterClrMapping/>
  </p:clrMapOvr>
  <p:extLst>
    <p:ext uri="{6950BFC3-D8DA-4A85-94F7-54DA5524770B}">
      <p188:commentRel xmlns:p188="http://schemas.microsoft.com/office/powerpoint/2018/8/main" r:id="rId3"/>
    </p:ext>
  </p:extLst>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2943305-678D-371B-E218-A0FCE2F33D00}"/>
            </a:ext>
          </a:extLst>
        </p:cNvPr>
        <p:cNvGrpSpPr/>
        <p:nvPr/>
      </p:nvGrpSpPr>
      <p:grpSpPr>
        <a:xfrm>
          <a:off x="0" y="0"/>
          <a:ext cx="0" cy="0"/>
          <a:chOff x="0" y="0"/>
          <a:chExt cx="0" cy="0"/>
        </a:xfrm>
      </p:grpSpPr>
      <p:sp>
        <p:nvSpPr>
          <p:cNvPr id="6" name="Titel 4">
            <a:extLst>
              <a:ext uri="{FF2B5EF4-FFF2-40B4-BE49-F238E27FC236}">
                <a16:creationId xmlns:a16="http://schemas.microsoft.com/office/drawing/2014/main" id="{E6C6CE31-53DE-58D0-7E35-25620734FDB4}"/>
              </a:ext>
            </a:extLst>
          </p:cNvPr>
          <p:cNvSpPr txBox="1">
            <a:spLocks/>
          </p:cNvSpPr>
          <p:nvPr/>
        </p:nvSpPr>
        <p:spPr>
          <a:xfrm>
            <a:off x="585355" y="975736"/>
            <a:ext cx="7850189" cy="428625"/>
          </a:xfrm>
          <a:prstGeom prst="rect">
            <a:avLst/>
          </a:prstGeom>
        </p:spPr>
        <p:txBody>
          <a:bodyPr/>
          <a:lstStyle>
            <a:lvl1pPr algn="l" defTabSz="457200" rtl="0" eaLnBrk="1" latinLnBrk="0" hangingPunct="1">
              <a:lnSpc>
                <a:spcPts val="2200"/>
              </a:lnSpc>
              <a:spcBef>
                <a:spcPct val="0"/>
              </a:spcBef>
              <a:buNone/>
              <a:defRPr sz="2200" b="0" kern="1200">
                <a:solidFill>
                  <a:srgbClr val="005D76"/>
                </a:solidFill>
                <a:latin typeface="Segoe UI Semibold" pitchFamily="34" charset="0"/>
                <a:ea typeface="+mj-ea"/>
                <a:cs typeface="Arial" pitchFamily="34" charset="0"/>
              </a:defRPr>
            </a:lvl1pPr>
          </a:lstStyle>
          <a:p>
            <a:r>
              <a:rPr lang="en-GB" dirty="0"/>
              <a:t>No reserve</a:t>
            </a:r>
          </a:p>
        </p:txBody>
      </p:sp>
      <p:sp>
        <p:nvSpPr>
          <p:cNvPr id="8" name="Tekstvak 7">
            <a:extLst>
              <a:ext uri="{FF2B5EF4-FFF2-40B4-BE49-F238E27FC236}">
                <a16:creationId xmlns:a16="http://schemas.microsoft.com/office/drawing/2014/main" id="{FCD263A3-8EFA-09E2-CE6A-21C4046CF2BD}"/>
              </a:ext>
            </a:extLst>
          </p:cNvPr>
          <p:cNvSpPr txBox="1"/>
          <p:nvPr/>
        </p:nvSpPr>
        <p:spPr>
          <a:xfrm>
            <a:off x="654628" y="1745547"/>
            <a:ext cx="7931727" cy="1631216"/>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sz="1600" dirty="0">
                <a:solidFill>
                  <a:schemeClr val="accent1"/>
                </a:solidFill>
                <a:latin typeface="Segoe UI" panose="020B0502040204020203" pitchFamily="34" charset="0"/>
                <a:cs typeface="Segoe UI" panose="020B0502040204020203" pitchFamily="34" charset="0"/>
              </a:rPr>
              <a:t>A reserve is possible in FPR</a:t>
            </a:r>
          </a:p>
          <a:p>
            <a:pPr marL="285750" indent="-285750">
              <a:spcAft>
                <a:spcPts val="600"/>
              </a:spcAft>
              <a:buFont typeface="Arial" panose="020B0604020202020204" pitchFamily="34" charset="0"/>
              <a:buChar char="•"/>
            </a:pPr>
            <a:r>
              <a:rPr lang="en-US" sz="1600" dirty="0">
                <a:solidFill>
                  <a:schemeClr val="accent1"/>
                </a:solidFill>
                <a:latin typeface="Segoe UI" panose="020B0502040204020203" pitchFamily="34" charset="0"/>
                <a:cs typeface="Segoe UI" panose="020B0502040204020203" pitchFamily="34" charset="0"/>
              </a:rPr>
              <a:t>Can be used if pensions to be paid need to be reduced</a:t>
            </a:r>
          </a:p>
          <a:p>
            <a:pPr marL="285750" indent="-285750">
              <a:spcAft>
                <a:spcPts val="600"/>
              </a:spcAft>
              <a:buFont typeface="Arial" panose="020B0604020202020204" pitchFamily="34" charset="0"/>
              <a:buChar char="•"/>
            </a:pPr>
            <a:r>
              <a:rPr lang="en-US" sz="1600" dirty="0">
                <a:solidFill>
                  <a:schemeClr val="accent1"/>
                </a:solidFill>
                <a:latin typeface="Segoe UI" panose="020B0502040204020203" pitchFamily="34" charset="0"/>
                <a:cs typeface="Segoe UI" panose="020B0502040204020203" pitchFamily="34" charset="0"/>
              </a:rPr>
              <a:t>W+B does not opt for this reserve</a:t>
            </a:r>
          </a:p>
          <a:p>
            <a:pPr marL="285750" indent="-285750">
              <a:spcAft>
                <a:spcPts val="600"/>
              </a:spcAft>
              <a:buFont typeface="Arial" panose="020B0604020202020204" pitchFamily="34" charset="0"/>
              <a:buChar char="•"/>
            </a:pPr>
            <a:r>
              <a:rPr lang="en-US" sz="1600" dirty="0">
                <a:solidFill>
                  <a:schemeClr val="accent1"/>
                </a:solidFill>
                <a:latin typeface="Segoe UI" panose="020B0502040204020203" pitchFamily="34" charset="0"/>
                <a:cs typeface="Segoe UI" panose="020B0502040204020203" pitchFamily="34" charset="0"/>
              </a:rPr>
              <a:t>Why not? The effect does not outweigh the costs/greater complexity</a:t>
            </a:r>
          </a:p>
          <a:p>
            <a:pPr marL="285750" indent="-285750">
              <a:spcAft>
                <a:spcPts val="600"/>
              </a:spcAft>
              <a:buFont typeface="Arial" panose="020B0604020202020204" pitchFamily="34" charset="0"/>
              <a:buChar char="•"/>
            </a:pPr>
            <a:r>
              <a:rPr lang="en-US" sz="1600" dirty="0">
                <a:solidFill>
                  <a:schemeClr val="accent1"/>
                </a:solidFill>
                <a:latin typeface="Segoe UI" panose="020B0502040204020203" pitchFamily="34" charset="0"/>
                <a:cs typeface="Segoe UI" panose="020B0502040204020203" pitchFamily="34" charset="0"/>
              </a:rPr>
              <a:t>In addition: other mechanisms work well enough</a:t>
            </a:r>
            <a:endParaRPr lang="nl-NL" sz="1600" dirty="0">
              <a:solidFill>
                <a:schemeClr val="accent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8261287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AC9ACE9-E7F0-2077-BBA5-DCF7A6C263AC}"/>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686838CB-D409-4CA0-E735-043A0D25BE63}"/>
              </a:ext>
            </a:extLst>
          </p:cNvPr>
          <p:cNvPicPr>
            <a:picLocks noGrp="1" noChangeAspect="1"/>
          </p:cNvPicPr>
          <p:nvPr>
            <p:ph type="pic" sz="quarter" idx="10"/>
          </p:nvPr>
        </p:nvPicPr>
        <p:blipFill>
          <a:blip r:embed="rId3"/>
          <a:srcRect t="21475" b="46847"/>
          <a:stretch>
            <a:fillRect/>
          </a:stretch>
        </p:blipFill>
        <p:spPr>
          <a:xfrm>
            <a:off x="0" y="921552"/>
            <a:ext cx="9144000" cy="1932082"/>
          </a:xfrm>
        </p:spPr>
      </p:pic>
      <p:sp>
        <p:nvSpPr>
          <p:cNvPr id="5" name="Title 4">
            <a:extLst>
              <a:ext uri="{FF2B5EF4-FFF2-40B4-BE49-F238E27FC236}">
                <a16:creationId xmlns:a16="http://schemas.microsoft.com/office/drawing/2014/main" id="{965DB0DA-BB5C-1156-AB75-84DE22785498}"/>
              </a:ext>
            </a:extLst>
          </p:cNvPr>
          <p:cNvSpPr>
            <a:spLocks noGrp="1"/>
          </p:cNvSpPr>
          <p:nvPr>
            <p:ph type="title"/>
          </p:nvPr>
        </p:nvSpPr>
        <p:spPr/>
        <p:txBody>
          <a:bodyPr/>
          <a:lstStyle/>
          <a:p>
            <a:r>
              <a:rPr lang="nl-NL" dirty="0" err="1"/>
              <a:t>Frequently</a:t>
            </a:r>
            <a:r>
              <a:rPr lang="nl-NL" dirty="0"/>
              <a:t> </a:t>
            </a:r>
            <a:r>
              <a:rPr lang="nl-NL" dirty="0" err="1"/>
              <a:t>heard</a:t>
            </a:r>
            <a:r>
              <a:rPr lang="nl-NL" dirty="0"/>
              <a:t> responses</a:t>
            </a:r>
          </a:p>
        </p:txBody>
      </p:sp>
      <p:sp>
        <p:nvSpPr>
          <p:cNvPr id="2" name="Tijdelijke aanduiding voor dianummer 1">
            <a:extLst>
              <a:ext uri="{FF2B5EF4-FFF2-40B4-BE49-F238E27FC236}">
                <a16:creationId xmlns:a16="http://schemas.microsoft.com/office/drawing/2014/main" id="{DD50873D-47E5-7D99-64F9-80B797783952}"/>
              </a:ext>
            </a:extLst>
          </p:cNvPr>
          <p:cNvSpPr>
            <a:spLocks noGrp="1"/>
          </p:cNvSpPr>
          <p:nvPr>
            <p:ph type="sldNum" sz="quarter" idx="4"/>
          </p:nvPr>
        </p:nvSpPr>
        <p:spPr/>
        <p:txBody>
          <a:bodyPr/>
          <a:lstStyle/>
          <a:p>
            <a:fld id="{44259A67-670E-4C64-97AA-2ABF111DB1CB}" type="slidenum">
              <a:rPr lang="en-GB" smtClean="0"/>
              <a:pPr/>
              <a:t>45</a:t>
            </a:fld>
            <a:endParaRPr lang="en-GB"/>
          </a:p>
        </p:txBody>
      </p:sp>
      <p:sp>
        <p:nvSpPr>
          <p:cNvPr id="3" name="Tijdelijke aanduiding voor tekst 2">
            <a:extLst>
              <a:ext uri="{FF2B5EF4-FFF2-40B4-BE49-F238E27FC236}">
                <a16:creationId xmlns:a16="http://schemas.microsoft.com/office/drawing/2014/main" id="{BA491B5C-B1A5-ECDD-86CA-A679176B69F3}"/>
              </a:ext>
            </a:extLst>
          </p:cNvPr>
          <p:cNvSpPr>
            <a:spLocks noGrp="1"/>
          </p:cNvSpPr>
          <p:nvPr>
            <p:ph type="body" sz="quarter" idx="11"/>
          </p:nvPr>
        </p:nvSpPr>
        <p:spPr/>
        <p:txBody>
          <a:bodyPr vert="horz" lIns="0" tIns="0" rIns="0" bIns="0" rtlCol="0" anchor="t">
            <a:noAutofit/>
          </a:bodyPr>
          <a:lstStyle/>
          <a:p>
            <a:pPr marL="229870" indent="-229870">
              <a:lnSpc>
                <a:spcPct val="100000"/>
              </a:lnSpc>
            </a:pPr>
            <a:endParaRPr lang="nl-NL" sz="3000" b="1"/>
          </a:p>
          <a:p>
            <a:pPr marL="229870" indent="-229870">
              <a:lnSpc>
                <a:spcPct val="100000"/>
              </a:lnSpc>
            </a:pPr>
            <a:endParaRPr lang="nl-NL" sz="3000" b="1"/>
          </a:p>
        </p:txBody>
      </p:sp>
    </p:spTree>
    <p:extLst>
      <p:ext uri="{BB962C8B-B14F-4D97-AF65-F5344CB8AC3E}">
        <p14:creationId xmlns:p14="http://schemas.microsoft.com/office/powerpoint/2010/main" val="25809250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06FD3AB-3697-74E8-8C65-18A54F04AAA7}"/>
            </a:ext>
          </a:extLst>
        </p:cNvPr>
        <p:cNvGrpSpPr/>
        <p:nvPr/>
      </p:nvGrpSpPr>
      <p:grpSpPr>
        <a:xfrm>
          <a:off x="0" y="0"/>
          <a:ext cx="0" cy="0"/>
          <a:chOff x="0" y="0"/>
          <a:chExt cx="0" cy="0"/>
        </a:xfrm>
      </p:grpSpPr>
      <p:sp>
        <p:nvSpPr>
          <p:cNvPr id="6" name="Titel 4">
            <a:extLst>
              <a:ext uri="{FF2B5EF4-FFF2-40B4-BE49-F238E27FC236}">
                <a16:creationId xmlns:a16="http://schemas.microsoft.com/office/drawing/2014/main" id="{16D4F489-CF74-00D8-AB33-B77B2AEBF062}"/>
              </a:ext>
            </a:extLst>
          </p:cNvPr>
          <p:cNvSpPr txBox="1">
            <a:spLocks/>
          </p:cNvSpPr>
          <p:nvPr/>
        </p:nvSpPr>
        <p:spPr>
          <a:xfrm>
            <a:off x="585355" y="975736"/>
            <a:ext cx="7850189" cy="428625"/>
          </a:xfrm>
          <a:prstGeom prst="rect">
            <a:avLst/>
          </a:prstGeom>
        </p:spPr>
        <p:txBody>
          <a:bodyPr/>
          <a:lstStyle>
            <a:lvl1pPr algn="l" defTabSz="457200" rtl="0" eaLnBrk="1" latinLnBrk="0" hangingPunct="1">
              <a:lnSpc>
                <a:spcPts val="2200"/>
              </a:lnSpc>
              <a:spcBef>
                <a:spcPct val="0"/>
              </a:spcBef>
              <a:buNone/>
              <a:defRPr sz="2200" b="0" kern="1200">
                <a:solidFill>
                  <a:srgbClr val="005D76"/>
                </a:solidFill>
                <a:latin typeface="Segoe UI Semibold" pitchFamily="34" charset="0"/>
                <a:ea typeface="+mj-ea"/>
                <a:cs typeface="Arial" pitchFamily="34" charset="0"/>
              </a:defRPr>
            </a:lvl1pPr>
          </a:lstStyle>
          <a:p>
            <a:r>
              <a:rPr lang="en-US" dirty="0"/>
              <a:t>“Why don't we leave the current </a:t>
            </a:r>
            <a:r>
              <a:rPr lang="en-US" i="1" dirty="0"/>
              <a:t>pensions</a:t>
            </a:r>
            <a:r>
              <a:rPr lang="en-US" dirty="0"/>
              <a:t> </a:t>
            </a:r>
            <a:r>
              <a:rPr lang="en-US" i="1" dirty="0"/>
              <a:t>as they are?”</a:t>
            </a:r>
            <a:endParaRPr lang="en-US" dirty="0"/>
          </a:p>
        </p:txBody>
      </p:sp>
      <p:sp>
        <p:nvSpPr>
          <p:cNvPr id="8" name="Tekstvak 7">
            <a:extLst>
              <a:ext uri="{FF2B5EF4-FFF2-40B4-BE49-F238E27FC236}">
                <a16:creationId xmlns:a16="http://schemas.microsoft.com/office/drawing/2014/main" id="{F5B57AF1-F921-30A4-0E31-0DE458C64072}"/>
              </a:ext>
            </a:extLst>
          </p:cNvPr>
          <p:cNvSpPr txBox="1"/>
          <p:nvPr/>
        </p:nvSpPr>
        <p:spPr>
          <a:xfrm>
            <a:off x="661555" y="1849456"/>
            <a:ext cx="7931727" cy="2123658"/>
          </a:xfrm>
          <a:prstGeom prst="rect">
            <a:avLst/>
          </a:prstGeom>
          <a:noFill/>
        </p:spPr>
        <p:txBody>
          <a:bodyPr wrap="square">
            <a:spAutoFit/>
          </a:bodyPr>
          <a:lstStyle/>
          <a:p>
            <a:pPr>
              <a:spcAft>
                <a:spcPts val="600"/>
              </a:spcAft>
            </a:pPr>
            <a:r>
              <a:rPr lang="en-US" sz="1600" dirty="0">
                <a:solidFill>
                  <a:schemeClr val="accent1"/>
                </a:solidFill>
                <a:latin typeface="Segoe UI" panose="020B0502040204020203" pitchFamily="34" charset="0"/>
                <a:cs typeface="Segoe UI" panose="020B0502040204020203" pitchFamily="34" charset="0"/>
              </a:rPr>
              <a:t>Conversion is the legal standard. Social partners do not deviate from this:</a:t>
            </a:r>
          </a:p>
          <a:p>
            <a:pPr marL="342900" indent="-342900">
              <a:spcAft>
                <a:spcPts val="600"/>
              </a:spcAft>
              <a:buAutoNum type="arabicPeriod"/>
            </a:pPr>
            <a:r>
              <a:rPr lang="en-US" sz="1600" dirty="0">
                <a:solidFill>
                  <a:schemeClr val="accent1"/>
                </a:solidFill>
                <a:latin typeface="Segoe UI" panose="020B0502040204020203" pitchFamily="34" charset="0"/>
                <a:cs typeface="Segoe UI" panose="020B0502040204020203" pitchFamily="34" charset="0"/>
              </a:rPr>
              <a:t>Not converting means maintaining two schemes. This is relatively expensive</a:t>
            </a:r>
          </a:p>
          <a:p>
            <a:pPr marL="342900" indent="-342900">
              <a:spcAft>
                <a:spcPts val="600"/>
              </a:spcAft>
              <a:buAutoNum type="arabicPeriod"/>
            </a:pPr>
            <a:r>
              <a:rPr lang="en-US" sz="1600" dirty="0">
                <a:solidFill>
                  <a:schemeClr val="accent1"/>
                </a:solidFill>
                <a:latin typeface="Segoe UI" panose="020B0502040204020203" pitchFamily="34" charset="0"/>
                <a:cs typeface="Segoe UI" panose="020B0502040204020203" pitchFamily="34" charset="0"/>
              </a:rPr>
              <a:t>Not converting means that investing the remaining money becomes increasingly risky. After all, the group is getting smaller. Spreading risks is becoming increasingly difficult</a:t>
            </a:r>
          </a:p>
          <a:p>
            <a:pPr marL="342900" indent="-342900">
              <a:spcAft>
                <a:spcPts val="600"/>
              </a:spcAft>
              <a:buAutoNum type="arabicPeriod"/>
            </a:pPr>
            <a:endParaRPr lang="en-US" sz="1600" dirty="0">
              <a:solidFill>
                <a:schemeClr val="accent1"/>
              </a:solidFill>
              <a:latin typeface="Segoe UI" panose="020B0502040204020203" pitchFamily="34" charset="0"/>
              <a:cs typeface="Segoe UI" panose="020B0502040204020203" pitchFamily="34" charset="0"/>
            </a:endParaRPr>
          </a:p>
          <a:p>
            <a:pPr>
              <a:spcAft>
                <a:spcPts val="600"/>
              </a:spcAft>
            </a:pPr>
            <a:r>
              <a:rPr lang="en-US" sz="1600" dirty="0">
                <a:solidFill>
                  <a:schemeClr val="accent1"/>
                </a:solidFill>
                <a:latin typeface="Segoe UI" panose="020B0502040204020203" pitchFamily="34" charset="0"/>
                <a:cs typeface="Segoe UI" panose="020B0502040204020203" pitchFamily="34" charset="0"/>
              </a:rPr>
              <a:t>Converting: better expected return, higher expected pension, lower costs.</a:t>
            </a:r>
            <a:endParaRPr lang="nl-NL" sz="1600" dirty="0">
              <a:solidFill>
                <a:schemeClr val="accent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9608015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63B4F42-1B2F-C5AA-397E-36524C997E4B}"/>
            </a:ext>
          </a:extLst>
        </p:cNvPr>
        <p:cNvGrpSpPr/>
        <p:nvPr/>
      </p:nvGrpSpPr>
      <p:grpSpPr>
        <a:xfrm>
          <a:off x="0" y="0"/>
          <a:ext cx="0" cy="0"/>
          <a:chOff x="0" y="0"/>
          <a:chExt cx="0" cy="0"/>
        </a:xfrm>
      </p:grpSpPr>
      <p:sp>
        <p:nvSpPr>
          <p:cNvPr id="4" name="Text 1">
            <a:extLst>
              <a:ext uri="{FF2B5EF4-FFF2-40B4-BE49-F238E27FC236}">
                <a16:creationId xmlns:a16="http://schemas.microsoft.com/office/drawing/2014/main" id="{45A9E49F-16A0-AEE6-1531-8A5DF2E1041D}"/>
              </a:ext>
            </a:extLst>
          </p:cNvPr>
          <p:cNvSpPr txBox="1"/>
          <p:nvPr/>
        </p:nvSpPr>
        <p:spPr>
          <a:xfrm>
            <a:off x="711919" y="2467303"/>
            <a:ext cx="7850189" cy="2438071"/>
          </a:xfrm>
          <a:prstGeom prst="rect">
            <a:avLst/>
          </a:prstGeom>
          <a:noFill/>
          <a:ln/>
        </p:spPr>
        <p:txBody>
          <a:bodyPr wrap="square" lIns="0" tIns="0" rIns="0" bIns="0" rtlCol="0" anchor="t">
            <a:normAutofit/>
          </a:bodyPr>
          <a:lstStyle/>
          <a:p>
            <a:pPr>
              <a:spcAft>
                <a:spcPts val="1200"/>
              </a:spcAft>
            </a:pPr>
            <a:r>
              <a:rPr lang="en-US" dirty="0">
                <a:solidFill>
                  <a:schemeClr val="accent1"/>
                </a:solidFill>
                <a:latin typeface="Segoe UI  "/>
              </a:rPr>
              <a:t>Someone who has worked for the company for a long time will also have accrued a relatively large pension. We ensure that the value of that pension remains intact.</a:t>
            </a:r>
          </a:p>
          <a:p>
            <a:pPr>
              <a:spcAft>
                <a:spcPts val="1200"/>
              </a:spcAft>
            </a:pPr>
            <a:r>
              <a:rPr lang="en-US" dirty="0">
                <a:solidFill>
                  <a:schemeClr val="accent1"/>
                </a:solidFill>
                <a:latin typeface="Segoe UI  "/>
              </a:rPr>
              <a:t>The remaining assets will be distributed pro rata, so someone with a large pension will also receive more compensation.</a:t>
            </a:r>
          </a:p>
          <a:p>
            <a:pPr>
              <a:spcAft>
                <a:spcPts val="1200"/>
              </a:spcAft>
            </a:pPr>
            <a:r>
              <a:rPr lang="en-US" dirty="0">
                <a:solidFill>
                  <a:schemeClr val="accent1"/>
                </a:solidFill>
                <a:latin typeface="Segoe UI  "/>
              </a:rPr>
              <a:t>The number of years worked does not count.</a:t>
            </a:r>
          </a:p>
        </p:txBody>
      </p:sp>
      <p:sp>
        <p:nvSpPr>
          <p:cNvPr id="10" name="Titel 4">
            <a:extLst>
              <a:ext uri="{FF2B5EF4-FFF2-40B4-BE49-F238E27FC236}">
                <a16:creationId xmlns:a16="http://schemas.microsoft.com/office/drawing/2014/main" id="{F05829FF-7389-5227-EA69-7A0335ED6152}"/>
              </a:ext>
            </a:extLst>
          </p:cNvPr>
          <p:cNvSpPr txBox="1">
            <a:spLocks/>
          </p:cNvSpPr>
          <p:nvPr/>
        </p:nvSpPr>
        <p:spPr>
          <a:xfrm>
            <a:off x="647700" y="1287463"/>
            <a:ext cx="7850189" cy="428625"/>
          </a:xfrm>
          <a:prstGeom prst="rect">
            <a:avLst/>
          </a:prstGeom>
        </p:spPr>
        <p:txBody>
          <a:bodyPr/>
          <a:lstStyle>
            <a:lvl1pPr algn="l" defTabSz="457200" rtl="0" eaLnBrk="1" latinLnBrk="0" hangingPunct="1">
              <a:lnSpc>
                <a:spcPts val="2200"/>
              </a:lnSpc>
              <a:spcBef>
                <a:spcPct val="0"/>
              </a:spcBef>
              <a:buNone/>
              <a:defRPr sz="2200" b="0" kern="1200">
                <a:solidFill>
                  <a:srgbClr val="005D76"/>
                </a:solidFill>
                <a:latin typeface="Segoe UI Semibold" pitchFamily="34" charset="0"/>
                <a:ea typeface="+mj-ea"/>
                <a:cs typeface="Arial" pitchFamily="34" charset="0"/>
              </a:defRPr>
            </a:lvl1pPr>
          </a:lstStyle>
          <a:p>
            <a:r>
              <a:rPr lang="en-US" dirty="0"/>
              <a:t>“</a:t>
            </a:r>
            <a:r>
              <a:rPr lang="en-US" i="1" dirty="0"/>
              <a:t>I think it's unfair</a:t>
            </a:r>
            <a:r>
              <a:rPr lang="en-US" dirty="0"/>
              <a:t> </a:t>
            </a:r>
            <a:r>
              <a:rPr lang="en-US" i="1" dirty="0"/>
              <a:t>that</a:t>
            </a:r>
            <a:r>
              <a:rPr lang="en-US" dirty="0"/>
              <a:t> </a:t>
            </a:r>
            <a:r>
              <a:rPr lang="en-US" i="1" dirty="0"/>
              <a:t>someone who has only been</a:t>
            </a:r>
            <a:r>
              <a:rPr lang="en-US" dirty="0"/>
              <a:t> </a:t>
            </a:r>
            <a:r>
              <a:rPr lang="en-US" i="1" dirty="0"/>
              <a:t>with the company</a:t>
            </a:r>
            <a:r>
              <a:rPr lang="en-US" dirty="0"/>
              <a:t> </a:t>
            </a:r>
            <a:r>
              <a:rPr lang="en-US" i="1" dirty="0"/>
              <a:t>for a short time</a:t>
            </a:r>
            <a:r>
              <a:rPr lang="en-US" dirty="0"/>
              <a:t> </a:t>
            </a:r>
            <a:r>
              <a:rPr lang="en-US" i="1" dirty="0"/>
              <a:t>receives</a:t>
            </a:r>
            <a:r>
              <a:rPr lang="en-US" dirty="0"/>
              <a:t> </a:t>
            </a:r>
            <a:r>
              <a:rPr lang="en-US" i="1" dirty="0"/>
              <a:t>compensation, while</a:t>
            </a:r>
            <a:r>
              <a:rPr lang="en-US" dirty="0"/>
              <a:t> </a:t>
            </a:r>
            <a:r>
              <a:rPr lang="en-US" i="1" dirty="0"/>
              <a:t>I have worked for the company</a:t>
            </a:r>
            <a:r>
              <a:rPr lang="en-US" dirty="0"/>
              <a:t> </a:t>
            </a:r>
            <a:r>
              <a:rPr lang="en-US" i="1" dirty="0"/>
              <a:t>for a very long time</a:t>
            </a:r>
            <a:r>
              <a:rPr lang="en-US" dirty="0"/>
              <a:t>.”</a:t>
            </a:r>
          </a:p>
        </p:txBody>
      </p:sp>
    </p:spTree>
    <p:extLst>
      <p:ext uri="{BB962C8B-B14F-4D97-AF65-F5344CB8AC3E}">
        <p14:creationId xmlns:p14="http://schemas.microsoft.com/office/powerpoint/2010/main" val="5269626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5E8D22D-F735-CE9E-78C3-9D4287DB4E23}"/>
            </a:ext>
          </a:extLst>
        </p:cNvPr>
        <p:cNvGrpSpPr/>
        <p:nvPr/>
      </p:nvGrpSpPr>
      <p:grpSpPr>
        <a:xfrm>
          <a:off x="0" y="0"/>
          <a:ext cx="0" cy="0"/>
          <a:chOff x="0" y="0"/>
          <a:chExt cx="0" cy="0"/>
        </a:xfrm>
      </p:grpSpPr>
      <p:sp>
        <p:nvSpPr>
          <p:cNvPr id="4" name="Text 1">
            <a:extLst>
              <a:ext uri="{FF2B5EF4-FFF2-40B4-BE49-F238E27FC236}">
                <a16:creationId xmlns:a16="http://schemas.microsoft.com/office/drawing/2014/main" id="{401EBF3F-2433-E5CA-357C-CA14C6925D15}"/>
              </a:ext>
            </a:extLst>
          </p:cNvPr>
          <p:cNvSpPr txBox="1"/>
          <p:nvPr/>
        </p:nvSpPr>
        <p:spPr>
          <a:xfrm>
            <a:off x="711919" y="2467303"/>
            <a:ext cx="7850189" cy="2438071"/>
          </a:xfrm>
          <a:prstGeom prst="rect">
            <a:avLst/>
          </a:prstGeom>
          <a:noFill/>
          <a:ln/>
        </p:spPr>
        <p:txBody>
          <a:bodyPr wrap="square" lIns="0" tIns="0" rIns="0" bIns="0" rtlCol="0" anchor="t">
            <a:normAutofit/>
          </a:bodyPr>
          <a:lstStyle/>
          <a:p>
            <a:pPr>
              <a:spcAft>
                <a:spcPts val="1200"/>
              </a:spcAft>
            </a:pPr>
            <a:r>
              <a:rPr lang="en-US" dirty="0">
                <a:solidFill>
                  <a:schemeClr val="accent1"/>
                </a:solidFill>
                <a:latin typeface="Segoe UI  "/>
              </a:rPr>
              <a:t>That's right. When calculating compensation, we take into account what the new scheme is expected to yield. If there is an expected disadvantage, this should be offset by compensation.</a:t>
            </a:r>
          </a:p>
          <a:p>
            <a:pPr>
              <a:spcAft>
                <a:spcPts val="1200"/>
              </a:spcAft>
            </a:pPr>
            <a:r>
              <a:rPr lang="en-US" dirty="0">
                <a:solidFill>
                  <a:schemeClr val="accent1"/>
                </a:solidFill>
                <a:latin typeface="Segoe UI  "/>
              </a:rPr>
              <a:t>It would be unfair to give a certain age group no compensation or less compensation, so that more money remains to supplement the pensions of another group.</a:t>
            </a:r>
            <a:endParaRPr lang="en-US" dirty="0">
              <a:solidFill>
                <a:srgbClr val="000000"/>
              </a:solidFill>
              <a:latin typeface="Segoe UI  "/>
            </a:endParaRPr>
          </a:p>
        </p:txBody>
      </p:sp>
      <p:sp>
        <p:nvSpPr>
          <p:cNvPr id="10" name="Titel 4">
            <a:extLst>
              <a:ext uri="{FF2B5EF4-FFF2-40B4-BE49-F238E27FC236}">
                <a16:creationId xmlns:a16="http://schemas.microsoft.com/office/drawing/2014/main" id="{3341603F-0C4A-25B4-CC2E-65F407F4D7B0}"/>
              </a:ext>
            </a:extLst>
          </p:cNvPr>
          <p:cNvSpPr txBox="1">
            <a:spLocks/>
          </p:cNvSpPr>
          <p:nvPr/>
        </p:nvSpPr>
        <p:spPr>
          <a:xfrm>
            <a:off x="647700" y="1287463"/>
            <a:ext cx="7850189" cy="428625"/>
          </a:xfrm>
          <a:prstGeom prst="rect">
            <a:avLst/>
          </a:prstGeom>
        </p:spPr>
        <p:txBody>
          <a:bodyPr/>
          <a:lstStyle>
            <a:lvl1pPr algn="l" defTabSz="457200" rtl="0" eaLnBrk="1" latinLnBrk="0" hangingPunct="1">
              <a:lnSpc>
                <a:spcPts val="2200"/>
              </a:lnSpc>
              <a:spcBef>
                <a:spcPct val="0"/>
              </a:spcBef>
              <a:buNone/>
              <a:defRPr sz="2200" b="0" kern="1200">
                <a:solidFill>
                  <a:srgbClr val="005D76"/>
                </a:solidFill>
                <a:latin typeface="Segoe UI Semibold" pitchFamily="34" charset="0"/>
                <a:ea typeface="+mj-ea"/>
                <a:cs typeface="Arial" pitchFamily="34" charset="0"/>
              </a:defRPr>
            </a:lvl1pPr>
          </a:lstStyle>
          <a:p>
            <a:r>
              <a:rPr lang="en-US" i="1" dirty="0"/>
              <a:t>“Why</a:t>
            </a:r>
            <a:r>
              <a:rPr lang="en-US" dirty="0"/>
              <a:t> </a:t>
            </a:r>
            <a:r>
              <a:rPr lang="en-US" i="1" dirty="0"/>
              <a:t>should</a:t>
            </a:r>
            <a:r>
              <a:rPr lang="en-US" dirty="0"/>
              <a:t> </a:t>
            </a:r>
            <a:r>
              <a:rPr lang="en-US" i="1" dirty="0"/>
              <a:t>young people</a:t>
            </a:r>
            <a:r>
              <a:rPr lang="en-US" dirty="0"/>
              <a:t> </a:t>
            </a:r>
            <a:r>
              <a:rPr lang="en-US" i="1" dirty="0"/>
              <a:t>receive</a:t>
            </a:r>
            <a:r>
              <a:rPr lang="en-US" dirty="0"/>
              <a:t> </a:t>
            </a:r>
            <a:r>
              <a:rPr lang="en-US" i="1" dirty="0"/>
              <a:t>compensation? They have</a:t>
            </a:r>
            <a:r>
              <a:rPr lang="en-US" dirty="0"/>
              <a:t> </a:t>
            </a:r>
            <a:r>
              <a:rPr lang="en-US" i="1" dirty="0"/>
              <a:t>many years ahead of them and can</a:t>
            </a:r>
            <a:r>
              <a:rPr lang="en-US" dirty="0"/>
              <a:t> </a:t>
            </a:r>
            <a:r>
              <a:rPr lang="en-US" i="1" dirty="0"/>
              <a:t>benefit from the new</a:t>
            </a:r>
            <a:r>
              <a:rPr lang="en-US" dirty="0"/>
              <a:t> </a:t>
            </a:r>
            <a:r>
              <a:rPr lang="en-US" i="1" dirty="0"/>
              <a:t>pension scheme.”</a:t>
            </a:r>
            <a:endParaRPr lang="en-US" dirty="0"/>
          </a:p>
        </p:txBody>
      </p:sp>
    </p:spTree>
    <p:extLst>
      <p:ext uri="{BB962C8B-B14F-4D97-AF65-F5344CB8AC3E}">
        <p14:creationId xmlns:p14="http://schemas.microsoft.com/office/powerpoint/2010/main" val="8355359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ECA0433-1A2F-4E12-D20C-8B11DFFC6FA1}"/>
            </a:ext>
          </a:extLst>
        </p:cNvPr>
        <p:cNvGrpSpPr/>
        <p:nvPr/>
      </p:nvGrpSpPr>
      <p:grpSpPr>
        <a:xfrm>
          <a:off x="0" y="0"/>
          <a:ext cx="0" cy="0"/>
          <a:chOff x="0" y="0"/>
          <a:chExt cx="0" cy="0"/>
        </a:xfrm>
      </p:grpSpPr>
      <p:sp>
        <p:nvSpPr>
          <p:cNvPr id="4" name="Text 1">
            <a:extLst>
              <a:ext uri="{FF2B5EF4-FFF2-40B4-BE49-F238E27FC236}">
                <a16:creationId xmlns:a16="http://schemas.microsoft.com/office/drawing/2014/main" id="{3410D23B-A0A6-928A-20E5-C73051E9827A}"/>
              </a:ext>
            </a:extLst>
          </p:cNvPr>
          <p:cNvSpPr txBox="1"/>
          <p:nvPr/>
        </p:nvSpPr>
        <p:spPr>
          <a:xfrm>
            <a:off x="711919" y="2467303"/>
            <a:ext cx="7850189" cy="2438071"/>
          </a:xfrm>
          <a:prstGeom prst="rect">
            <a:avLst/>
          </a:prstGeom>
          <a:noFill/>
          <a:ln/>
        </p:spPr>
        <p:txBody>
          <a:bodyPr wrap="square" lIns="0" tIns="0" rIns="0" bIns="0" rtlCol="0" anchor="t">
            <a:normAutofit/>
          </a:bodyPr>
          <a:lstStyle/>
          <a:p>
            <a:pPr>
              <a:spcAft>
                <a:spcPts val="1200"/>
              </a:spcAft>
            </a:pPr>
            <a:r>
              <a:rPr lang="en-US" dirty="0">
                <a:solidFill>
                  <a:schemeClr val="accent1"/>
                </a:solidFill>
                <a:latin typeface="Segoe UI  "/>
              </a:rPr>
              <a:t>The pension fund calculates using averages, including average life expectancy.</a:t>
            </a:r>
          </a:p>
          <a:p>
            <a:pPr>
              <a:spcAft>
                <a:spcPts val="1200"/>
              </a:spcAft>
            </a:pPr>
            <a:r>
              <a:rPr lang="en-US" dirty="0">
                <a:solidFill>
                  <a:schemeClr val="accent1"/>
                </a:solidFill>
                <a:latin typeface="Segoe UI  "/>
              </a:rPr>
              <a:t>The ‘money left over’ is distributed as if it were ten consecutive indexations (increases). These indexations are then granted in one go. Not everyone is expected to receive all ten </a:t>
            </a:r>
            <a:r>
              <a:rPr lang="en-US" dirty="0" err="1">
                <a:solidFill>
                  <a:schemeClr val="accent1"/>
                </a:solidFill>
                <a:latin typeface="Segoe UI  "/>
              </a:rPr>
              <a:t>indexations.The</a:t>
            </a:r>
            <a:r>
              <a:rPr lang="en-US" dirty="0">
                <a:solidFill>
                  <a:schemeClr val="accent1"/>
                </a:solidFill>
                <a:latin typeface="Segoe UI  "/>
              </a:rPr>
              <a:t> money belongs to everyone and must be distributed as fairly as possible.</a:t>
            </a:r>
            <a:endParaRPr lang="en-US" dirty="0">
              <a:solidFill>
                <a:srgbClr val="000000"/>
              </a:solidFill>
              <a:latin typeface="Segoe UI  "/>
            </a:endParaRPr>
          </a:p>
        </p:txBody>
      </p:sp>
      <p:sp>
        <p:nvSpPr>
          <p:cNvPr id="10" name="Titel 4">
            <a:extLst>
              <a:ext uri="{FF2B5EF4-FFF2-40B4-BE49-F238E27FC236}">
                <a16:creationId xmlns:a16="http://schemas.microsoft.com/office/drawing/2014/main" id="{C9B7BE75-4172-A272-14C8-14C7ACC4C18C}"/>
              </a:ext>
            </a:extLst>
          </p:cNvPr>
          <p:cNvSpPr txBox="1">
            <a:spLocks/>
          </p:cNvSpPr>
          <p:nvPr/>
        </p:nvSpPr>
        <p:spPr>
          <a:xfrm>
            <a:off x="647700" y="1287463"/>
            <a:ext cx="7850189" cy="428625"/>
          </a:xfrm>
          <a:prstGeom prst="rect">
            <a:avLst/>
          </a:prstGeom>
        </p:spPr>
        <p:txBody>
          <a:bodyPr/>
          <a:lstStyle>
            <a:lvl1pPr algn="l" defTabSz="457200" rtl="0" eaLnBrk="1" latinLnBrk="0" hangingPunct="1">
              <a:lnSpc>
                <a:spcPts val="2200"/>
              </a:lnSpc>
              <a:spcBef>
                <a:spcPct val="0"/>
              </a:spcBef>
              <a:buNone/>
              <a:defRPr sz="2200" b="0" kern="1200">
                <a:solidFill>
                  <a:srgbClr val="005D76"/>
                </a:solidFill>
                <a:latin typeface="Segoe UI Semibold" pitchFamily="34" charset="0"/>
                <a:ea typeface="+mj-ea"/>
                <a:cs typeface="Arial" pitchFamily="34" charset="0"/>
              </a:defRPr>
            </a:lvl1pPr>
          </a:lstStyle>
          <a:p>
            <a:r>
              <a:rPr lang="en-US" i="1" dirty="0"/>
              <a:t>“Why</a:t>
            </a:r>
            <a:r>
              <a:rPr lang="en-US" dirty="0"/>
              <a:t> </a:t>
            </a:r>
            <a:r>
              <a:rPr lang="en-US" i="1" dirty="0"/>
              <a:t>does</a:t>
            </a:r>
            <a:r>
              <a:rPr lang="en-US" dirty="0"/>
              <a:t> </a:t>
            </a:r>
            <a:r>
              <a:rPr lang="en-US" i="1" dirty="0"/>
              <a:t>an 85-year-old receive less money than a 70-year-old when it comes to the distribution of the ‘money that is left over’?</a:t>
            </a:r>
            <a:endParaRPr lang="en-US" dirty="0"/>
          </a:p>
        </p:txBody>
      </p:sp>
    </p:spTree>
    <p:extLst>
      <p:ext uri="{BB962C8B-B14F-4D97-AF65-F5344CB8AC3E}">
        <p14:creationId xmlns:p14="http://schemas.microsoft.com/office/powerpoint/2010/main" val="29032514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D338A1-003C-0EE2-FCAC-46175BEBFE18}"/>
            </a:ext>
          </a:extLst>
        </p:cNvPr>
        <p:cNvGrpSpPr/>
        <p:nvPr/>
      </p:nvGrpSpPr>
      <p:grpSpPr>
        <a:xfrm>
          <a:off x="0" y="0"/>
          <a:ext cx="0" cy="0"/>
          <a:chOff x="0" y="0"/>
          <a:chExt cx="0" cy="0"/>
        </a:xfrm>
      </p:grpSpPr>
      <p:sp>
        <p:nvSpPr>
          <p:cNvPr id="4" name="Text 1">
            <a:extLst>
              <a:ext uri="{FF2B5EF4-FFF2-40B4-BE49-F238E27FC236}">
                <a16:creationId xmlns:a16="http://schemas.microsoft.com/office/drawing/2014/main" id="{2193F6D0-B574-902B-CAC6-A641ABE6D55F}"/>
              </a:ext>
            </a:extLst>
          </p:cNvPr>
          <p:cNvSpPr txBox="1"/>
          <p:nvPr/>
        </p:nvSpPr>
        <p:spPr>
          <a:xfrm>
            <a:off x="748144" y="1939635"/>
            <a:ext cx="7670969" cy="2965739"/>
          </a:xfrm>
          <a:prstGeom prst="rect">
            <a:avLst/>
          </a:prstGeom>
          <a:noFill/>
          <a:ln/>
        </p:spPr>
        <p:txBody>
          <a:bodyPr wrap="square" lIns="0" tIns="0" rIns="0" bIns="0" rtlCol="0" anchor="t">
            <a:normAutofit/>
          </a:bodyPr>
          <a:lstStyle/>
          <a:p>
            <a:pPr marL="285750" indent="-285750">
              <a:lnSpc>
                <a:spcPct val="150000"/>
              </a:lnSpc>
              <a:buFont typeface="Arial" panose="020B0604020202020204" pitchFamily="34" charset="0"/>
              <a:buChar char="•"/>
            </a:pPr>
            <a:r>
              <a:rPr lang="en-US" dirty="0">
                <a:solidFill>
                  <a:schemeClr val="accent1"/>
                </a:solidFill>
                <a:latin typeface="Segoe UI  "/>
                <a:cs typeface="Segoe UI Semibold" panose="020B0702040204020203" pitchFamily="34" charset="0"/>
              </a:rPr>
              <a:t>Agreements by social partners: Witteveen+Bos and the Works Council</a:t>
            </a:r>
          </a:p>
          <a:p>
            <a:pPr marL="285750" indent="-285750">
              <a:lnSpc>
                <a:spcPct val="150000"/>
              </a:lnSpc>
              <a:buFont typeface="Arial" panose="020B0604020202020204" pitchFamily="34" charset="0"/>
              <a:buChar char="•"/>
            </a:pPr>
            <a:endParaRPr lang="en-US" dirty="0">
              <a:solidFill>
                <a:schemeClr val="accent1"/>
              </a:solidFill>
              <a:latin typeface="Segoe UI  "/>
              <a:cs typeface="Segoe UI Semibold" panose="020B0702040204020203" pitchFamily="34" charset="0"/>
            </a:endParaRPr>
          </a:p>
          <a:p>
            <a:pPr marL="285750" indent="-285750">
              <a:lnSpc>
                <a:spcPct val="150000"/>
              </a:lnSpc>
              <a:buFont typeface="Arial" panose="020B0604020202020204" pitchFamily="34" charset="0"/>
              <a:buChar char="•"/>
            </a:pPr>
            <a:r>
              <a:rPr lang="en-US" dirty="0">
                <a:solidFill>
                  <a:schemeClr val="accent1"/>
                </a:solidFill>
                <a:latin typeface="Segoe UI  "/>
                <a:cs typeface="Segoe UI Semibold" panose="020B0702040204020203" pitchFamily="34" charset="0"/>
              </a:rPr>
              <a:t>Retirees involved via the Witteveen+Bos Retirees Association</a:t>
            </a:r>
          </a:p>
          <a:p>
            <a:pPr marL="285750" indent="-285750">
              <a:lnSpc>
                <a:spcPct val="150000"/>
              </a:lnSpc>
              <a:buFont typeface="Arial" panose="020B0604020202020204" pitchFamily="34" charset="0"/>
              <a:buChar char="•"/>
            </a:pPr>
            <a:endParaRPr lang="en-US" dirty="0">
              <a:solidFill>
                <a:schemeClr val="accent1"/>
              </a:solidFill>
              <a:latin typeface="Segoe UI  "/>
              <a:cs typeface="Segoe UI Semibold" panose="020B0702040204020203" pitchFamily="34" charset="0"/>
            </a:endParaRPr>
          </a:p>
          <a:p>
            <a:pPr marL="285750" indent="-285750">
              <a:lnSpc>
                <a:spcPct val="150000"/>
              </a:lnSpc>
              <a:buFont typeface="Arial" panose="020B0604020202020204" pitchFamily="34" charset="0"/>
              <a:buChar char="•"/>
            </a:pPr>
            <a:r>
              <a:rPr lang="en-US" dirty="0">
                <a:solidFill>
                  <a:schemeClr val="accent1"/>
                </a:solidFill>
                <a:latin typeface="Segoe UI  "/>
                <a:cs typeface="Segoe UI Semibold" panose="020B0702040204020203" pitchFamily="34" charset="0"/>
              </a:rPr>
              <a:t>Careful consideration has led to a balanced decision</a:t>
            </a:r>
          </a:p>
        </p:txBody>
      </p:sp>
      <p:sp>
        <p:nvSpPr>
          <p:cNvPr id="6" name="Titel 4">
            <a:extLst>
              <a:ext uri="{FF2B5EF4-FFF2-40B4-BE49-F238E27FC236}">
                <a16:creationId xmlns:a16="http://schemas.microsoft.com/office/drawing/2014/main" id="{EA154928-D469-B1F7-8740-FE84AFBD2486}"/>
              </a:ext>
            </a:extLst>
          </p:cNvPr>
          <p:cNvSpPr txBox="1">
            <a:spLocks/>
          </p:cNvSpPr>
          <p:nvPr/>
        </p:nvSpPr>
        <p:spPr>
          <a:xfrm>
            <a:off x="647700" y="1287463"/>
            <a:ext cx="7850189" cy="428625"/>
          </a:xfrm>
          <a:prstGeom prst="rect">
            <a:avLst/>
          </a:prstGeom>
        </p:spPr>
        <p:txBody>
          <a:bodyPr/>
          <a:lstStyle>
            <a:lvl1pPr algn="l" defTabSz="457200" rtl="0" eaLnBrk="1" latinLnBrk="0" hangingPunct="1">
              <a:lnSpc>
                <a:spcPts val="2200"/>
              </a:lnSpc>
              <a:spcBef>
                <a:spcPct val="0"/>
              </a:spcBef>
              <a:buNone/>
              <a:defRPr sz="2200" b="0" kern="1200">
                <a:solidFill>
                  <a:srgbClr val="005D76"/>
                </a:solidFill>
                <a:latin typeface="Segoe UI Semibold" pitchFamily="34" charset="0"/>
                <a:ea typeface="+mj-ea"/>
                <a:cs typeface="Arial" pitchFamily="34" charset="0"/>
              </a:defRPr>
            </a:lvl1pPr>
          </a:lstStyle>
          <a:p>
            <a:r>
              <a:rPr lang="en-US" dirty="0"/>
              <a:t>The process until December 2024</a:t>
            </a:r>
            <a:endParaRPr lang="en-GB" dirty="0"/>
          </a:p>
        </p:txBody>
      </p:sp>
    </p:spTree>
    <p:extLst>
      <p:ext uri="{BB962C8B-B14F-4D97-AF65-F5344CB8AC3E}">
        <p14:creationId xmlns:p14="http://schemas.microsoft.com/office/powerpoint/2010/main" val="36670061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E76B77AC-6DCC-8494-03EF-F95FA521B594}"/>
              </a:ext>
            </a:extLst>
          </p:cNvPr>
          <p:cNvPicPr>
            <a:picLocks noGrp="1" noChangeAspect="1"/>
          </p:cNvPicPr>
          <p:nvPr>
            <p:ph type="pic" sz="quarter" idx="10"/>
          </p:nvPr>
        </p:nvPicPr>
        <p:blipFill>
          <a:blip r:embed="rId2"/>
          <a:srcRect t="34154" b="34154"/>
          <a:stretch/>
        </p:blipFill>
        <p:spPr/>
      </p:pic>
      <p:sp>
        <p:nvSpPr>
          <p:cNvPr id="4" name="Title 3">
            <a:extLst>
              <a:ext uri="{FF2B5EF4-FFF2-40B4-BE49-F238E27FC236}">
                <a16:creationId xmlns:a16="http://schemas.microsoft.com/office/drawing/2014/main" id="{613B2584-C224-41F1-CA4D-57A5118B3A79}"/>
              </a:ext>
            </a:extLst>
          </p:cNvPr>
          <p:cNvSpPr>
            <a:spLocks noGrp="1"/>
          </p:cNvSpPr>
          <p:nvPr>
            <p:ph type="title"/>
          </p:nvPr>
        </p:nvSpPr>
        <p:spPr/>
        <p:txBody>
          <a:bodyPr/>
          <a:lstStyle/>
          <a:p>
            <a:r>
              <a:rPr lang="nl-NL" dirty="0" err="1"/>
              <a:t>Where</a:t>
            </a:r>
            <a:r>
              <a:rPr lang="nl-NL" dirty="0"/>
              <a:t> are we </a:t>
            </a:r>
            <a:r>
              <a:rPr lang="nl-NL" dirty="0" err="1"/>
              <a:t>now</a:t>
            </a:r>
            <a:r>
              <a:rPr lang="nl-NL" dirty="0"/>
              <a:t>? </a:t>
            </a:r>
          </a:p>
        </p:txBody>
      </p:sp>
      <p:sp>
        <p:nvSpPr>
          <p:cNvPr id="2" name="Slide Number Placeholder 1">
            <a:extLst>
              <a:ext uri="{FF2B5EF4-FFF2-40B4-BE49-F238E27FC236}">
                <a16:creationId xmlns:a16="http://schemas.microsoft.com/office/drawing/2014/main" id="{783A59AE-3581-D0CC-A48E-F37F47627EED}"/>
              </a:ext>
            </a:extLst>
          </p:cNvPr>
          <p:cNvSpPr>
            <a:spLocks noGrp="1"/>
          </p:cNvSpPr>
          <p:nvPr>
            <p:ph type="sldNum" sz="quarter" idx="4"/>
          </p:nvPr>
        </p:nvSpPr>
        <p:spPr/>
        <p:txBody>
          <a:bodyPr/>
          <a:lstStyle/>
          <a:p>
            <a:fld id="{44259A67-670E-4C64-97AA-2ABF111DB1CB}" type="slidenum">
              <a:rPr lang="en-GB" smtClean="0"/>
              <a:pPr/>
              <a:t>50</a:t>
            </a:fld>
            <a:endParaRPr lang="en-GB"/>
          </a:p>
        </p:txBody>
      </p:sp>
    </p:spTree>
    <p:extLst>
      <p:ext uri="{BB962C8B-B14F-4D97-AF65-F5344CB8AC3E}">
        <p14:creationId xmlns:p14="http://schemas.microsoft.com/office/powerpoint/2010/main" val="14233677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A559AA35-3D88-FA2B-302B-72337BCA0F8E}"/>
              </a:ext>
            </a:extLst>
          </p:cNvPr>
          <p:cNvSpPr>
            <a:spLocks noGrp="1"/>
          </p:cNvSpPr>
          <p:nvPr>
            <p:ph type="sldNum" sz="quarter" idx="4"/>
          </p:nvPr>
        </p:nvSpPr>
        <p:spPr/>
        <p:txBody>
          <a:bodyPr/>
          <a:lstStyle/>
          <a:p>
            <a:fld id="{44259A67-670E-4C64-97AA-2ABF111DB1CB}" type="slidenum">
              <a:rPr lang="en-GB" smtClean="0"/>
              <a:pPr/>
              <a:t>51</a:t>
            </a:fld>
            <a:endParaRPr lang="en-GB"/>
          </a:p>
        </p:txBody>
      </p:sp>
      <p:sp>
        <p:nvSpPr>
          <p:cNvPr id="4" name="Rechthoek 3">
            <a:extLst>
              <a:ext uri="{FF2B5EF4-FFF2-40B4-BE49-F238E27FC236}">
                <a16:creationId xmlns:a16="http://schemas.microsoft.com/office/drawing/2014/main" id="{31894794-C3C7-41A1-2993-4D347F5DEC48}"/>
              </a:ext>
            </a:extLst>
          </p:cNvPr>
          <p:cNvSpPr/>
          <p:nvPr/>
        </p:nvSpPr>
        <p:spPr>
          <a:xfrm>
            <a:off x="-457199" y="2503352"/>
            <a:ext cx="10058399" cy="136794"/>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nl-NL" sz="1200"/>
          </a:p>
        </p:txBody>
      </p:sp>
      <p:sp>
        <p:nvSpPr>
          <p:cNvPr id="5" name="Rechte verbindingslijn 4">
            <a:extLst>
              <a:ext uri="{FF2B5EF4-FFF2-40B4-BE49-F238E27FC236}">
                <a16:creationId xmlns:a16="http://schemas.microsoft.com/office/drawing/2014/main" id="{BDF3ACAF-1E00-99D5-CFD5-0DB962239A95}"/>
              </a:ext>
            </a:extLst>
          </p:cNvPr>
          <p:cNvSpPr/>
          <p:nvPr/>
        </p:nvSpPr>
        <p:spPr>
          <a:xfrm>
            <a:off x="1222475" y="1889488"/>
            <a:ext cx="0" cy="714749"/>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dash"/>
            <a:miter lim="800000"/>
          </a:ln>
          <a:effectLst/>
        </p:spPr>
        <p:style>
          <a:lnRef idx="2">
            <a:scrgbClr r="0" g="0" b="0"/>
          </a:lnRef>
          <a:fillRef idx="1">
            <a:scrgbClr r="0" g="0" b="0"/>
          </a:fillRef>
          <a:effectRef idx="0">
            <a:scrgbClr r="0" g="0" b="0"/>
          </a:effectRef>
          <a:fontRef idx="minor">
            <a:schemeClr val="lt1"/>
          </a:fontRef>
        </p:style>
        <p:txBody>
          <a:bodyPr/>
          <a:lstStyle/>
          <a:p>
            <a:endParaRPr lang="nl-NL" sz="1200"/>
          </a:p>
        </p:txBody>
      </p:sp>
      <p:grpSp>
        <p:nvGrpSpPr>
          <p:cNvPr id="6" name="Groep 5">
            <a:extLst>
              <a:ext uri="{FF2B5EF4-FFF2-40B4-BE49-F238E27FC236}">
                <a16:creationId xmlns:a16="http://schemas.microsoft.com/office/drawing/2014/main" id="{77294448-8FFD-0E2E-8772-D91F658A0B1E}"/>
              </a:ext>
            </a:extLst>
          </p:cNvPr>
          <p:cNvGrpSpPr/>
          <p:nvPr/>
        </p:nvGrpSpPr>
        <p:grpSpPr>
          <a:xfrm>
            <a:off x="252233" y="1329487"/>
            <a:ext cx="2088068" cy="564276"/>
            <a:chOff x="58503" y="521528"/>
            <a:chExt cx="3242340" cy="564276"/>
          </a:xfrm>
        </p:grpSpPr>
        <p:sp>
          <p:nvSpPr>
            <p:cNvPr id="43" name="Rechthoek 42">
              <a:extLst>
                <a:ext uri="{FF2B5EF4-FFF2-40B4-BE49-F238E27FC236}">
                  <a16:creationId xmlns:a16="http://schemas.microsoft.com/office/drawing/2014/main" id="{45A94625-08AC-55F1-9498-1DF0FA6C091F}"/>
                </a:ext>
              </a:extLst>
            </p:cNvPr>
            <p:cNvSpPr/>
            <p:nvPr/>
          </p:nvSpPr>
          <p:spPr>
            <a:xfrm>
              <a:off x="58503" y="521528"/>
              <a:ext cx="3242340" cy="564276"/>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nl-NL" sz="1200"/>
            </a:p>
          </p:txBody>
        </p:sp>
        <p:sp>
          <p:nvSpPr>
            <p:cNvPr id="44" name="Tekstvak 43">
              <a:extLst>
                <a:ext uri="{FF2B5EF4-FFF2-40B4-BE49-F238E27FC236}">
                  <a16:creationId xmlns:a16="http://schemas.microsoft.com/office/drawing/2014/main" id="{0438DDF5-ACDF-3512-8AD7-09060DDF31BF}"/>
                </a:ext>
              </a:extLst>
            </p:cNvPr>
            <p:cNvSpPr txBox="1"/>
            <p:nvPr/>
          </p:nvSpPr>
          <p:spPr>
            <a:xfrm>
              <a:off x="58503" y="521528"/>
              <a:ext cx="3242340" cy="56427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45578" tIns="30764" rIns="145578" bIns="30764" numCol="1" spcCol="1270" rtlCol="0" anchor="ctr" anchorCtr="0">
              <a:noAutofit/>
            </a:bodyPr>
            <a:lstStyle/>
            <a:p>
              <a:pPr lvl="0" algn="ctr" defTabSz="666750">
                <a:lnSpc>
                  <a:spcPct val="90000"/>
                </a:lnSpc>
                <a:spcBef>
                  <a:spcPct val="0"/>
                </a:spcBef>
                <a:spcAft>
                  <a:spcPct val="35000"/>
                </a:spcAft>
              </a:pPr>
              <a:r>
                <a:rPr lang="nl-NL" sz="1200" dirty="0" err="1"/>
                <a:t>Agreements</a:t>
              </a:r>
              <a:r>
                <a:rPr lang="nl-NL" sz="1200" dirty="0"/>
                <a:t> on </a:t>
              </a:r>
              <a:r>
                <a:rPr lang="nl-NL" sz="1200" dirty="0" err="1"/>
                <a:t>implementation</a:t>
              </a:r>
              <a:endParaRPr lang="nl-NL" sz="1200" kern="1200" noProof="0" dirty="0"/>
            </a:p>
          </p:txBody>
        </p:sp>
      </p:grpSp>
      <p:grpSp>
        <p:nvGrpSpPr>
          <p:cNvPr id="7" name="Groep 6">
            <a:extLst>
              <a:ext uri="{FF2B5EF4-FFF2-40B4-BE49-F238E27FC236}">
                <a16:creationId xmlns:a16="http://schemas.microsoft.com/office/drawing/2014/main" id="{CBFD4AD7-12FB-78C6-F9B8-DF77E269A741}"/>
              </a:ext>
            </a:extLst>
          </p:cNvPr>
          <p:cNvGrpSpPr/>
          <p:nvPr/>
        </p:nvGrpSpPr>
        <p:grpSpPr>
          <a:xfrm>
            <a:off x="-117336" y="2698284"/>
            <a:ext cx="2679620" cy="386443"/>
            <a:chOff x="339863" y="1836462"/>
            <a:chExt cx="2679620" cy="386443"/>
          </a:xfrm>
        </p:grpSpPr>
        <p:sp>
          <p:nvSpPr>
            <p:cNvPr id="41" name="Rechthoek 40">
              <a:extLst>
                <a:ext uri="{FF2B5EF4-FFF2-40B4-BE49-F238E27FC236}">
                  <a16:creationId xmlns:a16="http://schemas.microsoft.com/office/drawing/2014/main" id="{182A82D1-8897-2504-B7E1-F5EA91F49807}"/>
                </a:ext>
              </a:extLst>
            </p:cNvPr>
            <p:cNvSpPr/>
            <p:nvPr/>
          </p:nvSpPr>
          <p:spPr>
            <a:xfrm>
              <a:off x="339863" y="1836462"/>
              <a:ext cx="2679620" cy="38644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nl-NL" sz="1200"/>
            </a:p>
          </p:txBody>
        </p:sp>
        <p:sp>
          <p:nvSpPr>
            <p:cNvPr id="42" name="Tekstvak 41">
              <a:extLst>
                <a:ext uri="{FF2B5EF4-FFF2-40B4-BE49-F238E27FC236}">
                  <a16:creationId xmlns:a16="http://schemas.microsoft.com/office/drawing/2014/main" id="{F5A2091D-B518-AD71-6D67-F87D983348BC}"/>
                </a:ext>
              </a:extLst>
            </p:cNvPr>
            <p:cNvSpPr txBox="1"/>
            <p:nvPr/>
          </p:nvSpPr>
          <p:spPr>
            <a:xfrm>
              <a:off x="339863" y="1836462"/>
              <a:ext cx="2679620" cy="38644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rtlCol="0" anchor="t" anchorCtr="1">
              <a:noAutofit/>
            </a:bodyPr>
            <a:lstStyle/>
            <a:p>
              <a:pPr marL="0" lvl="0" indent="0" algn="ctr" defTabSz="889000" rtl="0">
                <a:lnSpc>
                  <a:spcPct val="90000"/>
                </a:lnSpc>
                <a:spcBef>
                  <a:spcPct val="0"/>
                </a:spcBef>
                <a:spcAft>
                  <a:spcPct val="35000"/>
                </a:spcAft>
                <a:buNone/>
              </a:pPr>
              <a:r>
                <a:rPr lang="nl-NL" sz="1200" kern="1200" noProof="0"/>
                <a:t>Nov ‘24</a:t>
              </a:r>
            </a:p>
          </p:txBody>
        </p:sp>
      </p:grpSp>
      <p:sp>
        <p:nvSpPr>
          <p:cNvPr id="8" name="Ovaal 7">
            <a:extLst>
              <a:ext uri="{FF2B5EF4-FFF2-40B4-BE49-F238E27FC236}">
                <a16:creationId xmlns:a16="http://schemas.microsoft.com/office/drawing/2014/main" id="{069A2979-F6B8-DC09-67E2-7B189CE3BA62}"/>
              </a:ext>
            </a:extLst>
          </p:cNvPr>
          <p:cNvSpPr/>
          <p:nvPr/>
        </p:nvSpPr>
        <p:spPr>
          <a:xfrm>
            <a:off x="1175452" y="2524726"/>
            <a:ext cx="94046" cy="94046"/>
          </a:xfrm>
          <a:prstGeom prst="ellipse">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nl-NL" sz="1200"/>
          </a:p>
        </p:txBody>
      </p:sp>
      <p:sp>
        <p:nvSpPr>
          <p:cNvPr id="9" name="Rechte verbindingslijn 8">
            <a:extLst>
              <a:ext uri="{FF2B5EF4-FFF2-40B4-BE49-F238E27FC236}">
                <a16:creationId xmlns:a16="http://schemas.microsoft.com/office/drawing/2014/main" id="{D5C1125E-26C4-B408-2086-2D49954095C4}"/>
              </a:ext>
            </a:extLst>
          </p:cNvPr>
          <p:cNvSpPr/>
          <p:nvPr/>
        </p:nvSpPr>
        <p:spPr>
          <a:xfrm>
            <a:off x="3473229" y="2539261"/>
            <a:ext cx="0" cy="714749"/>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dash"/>
            <a:miter lim="800000"/>
          </a:ln>
          <a:effectLst/>
        </p:spPr>
        <p:style>
          <a:lnRef idx="2">
            <a:scrgbClr r="0" g="0" b="0"/>
          </a:lnRef>
          <a:fillRef idx="1">
            <a:scrgbClr r="0" g="0" b="0"/>
          </a:fillRef>
          <a:effectRef idx="0">
            <a:scrgbClr r="0" g="0" b="0"/>
          </a:effectRef>
          <a:fontRef idx="minor">
            <a:schemeClr val="lt1"/>
          </a:fontRef>
        </p:style>
        <p:txBody>
          <a:bodyPr/>
          <a:lstStyle/>
          <a:p>
            <a:endParaRPr lang="nl-NL" sz="1200"/>
          </a:p>
        </p:txBody>
      </p:sp>
      <p:grpSp>
        <p:nvGrpSpPr>
          <p:cNvPr id="10" name="Groep 9">
            <a:extLst>
              <a:ext uri="{FF2B5EF4-FFF2-40B4-BE49-F238E27FC236}">
                <a16:creationId xmlns:a16="http://schemas.microsoft.com/office/drawing/2014/main" id="{CF96DED9-E3CC-BBFA-D67E-FBFB18B32F82}"/>
              </a:ext>
            </a:extLst>
          </p:cNvPr>
          <p:cNvGrpSpPr/>
          <p:nvPr/>
        </p:nvGrpSpPr>
        <p:grpSpPr>
          <a:xfrm>
            <a:off x="2562284" y="3184419"/>
            <a:ext cx="1818615" cy="564276"/>
            <a:chOff x="1733266" y="2334051"/>
            <a:chExt cx="3242340" cy="564276"/>
          </a:xfrm>
        </p:grpSpPr>
        <p:sp>
          <p:nvSpPr>
            <p:cNvPr id="39" name="Rechthoek 38">
              <a:extLst>
                <a:ext uri="{FF2B5EF4-FFF2-40B4-BE49-F238E27FC236}">
                  <a16:creationId xmlns:a16="http://schemas.microsoft.com/office/drawing/2014/main" id="{EC55855D-C533-B325-4953-F176F5F51552}"/>
                </a:ext>
              </a:extLst>
            </p:cNvPr>
            <p:cNvSpPr/>
            <p:nvPr/>
          </p:nvSpPr>
          <p:spPr>
            <a:xfrm>
              <a:off x="1733266" y="2334051"/>
              <a:ext cx="3242340" cy="564276"/>
            </a:xfrm>
            <a:prstGeom prst="rect">
              <a:avLst/>
            </a:prstGeom>
            <a:ln>
              <a:solidFill>
                <a:schemeClr val="tx1">
                  <a:lumMod val="50000"/>
                  <a:lumOff val="50000"/>
                </a:schemeClr>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nl-NL" sz="1200"/>
            </a:p>
          </p:txBody>
        </p:sp>
        <p:sp>
          <p:nvSpPr>
            <p:cNvPr id="40" name="Tekstvak 39">
              <a:extLst>
                <a:ext uri="{FF2B5EF4-FFF2-40B4-BE49-F238E27FC236}">
                  <a16:creationId xmlns:a16="http://schemas.microsoft.com/office/drawing/2014/main" id="{D2F71075-FDE1-C1C5-0665-677A789BF999}"/>
                </a:ext>
              </a:extLst>
            </p:cNvPr>
            <p:cNvSpPr txBox="1"/>
            <p:nvPr/>
          </p:nvSpPr>
          <p:spPr>
            <a:xfrm>
              <a:off x="1733266" y="2334051"/>
              <a:ext cx="3242340" cy="56427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45578" tIns="30764" rIns="145578" bIns="30764" numCol="1" spcCol="1270" rtlCol="0" anchor="ctr" anchorCtr="0">
              <a:noAutofit/>
            </a:bodyPr>
            <a:lstStyle/>
            <a:p>
              <a:pPr lvl="0" algn="ctr" defTabSz="666750">
                <a:lnSpc>
                  <a:spcPct val="90000"/>
                </a:lnSpc>
                <a:spcBef>
                  <a:spcPct val="0"/>
                </a:spcBef>
                <a:spcAft>
                  <a:spcPct val="35000"/>
                </a:spcAft>
              </a:pPr>
              <a:r>
                <a:rPr lang="nl-NL" sz="1200" dirty="0" err="1"/>
                <a:t>Initial</a:t>
              </a:r>
              <a:r>
                <a:rPr lang="nl-NL" sz="1200" dirty="0"/>
                <a:t> </a:t>
              </a:r>
              <a:r>
                <a:rPr lang="nl-NL" sz="1200" dirty="0" err="1"/>
                <a:t>calculationIndication</a:t>
              </a:r>
              <a:r>
                <a:rPr lang="nl-NL" sz="1200" dirty="0"/>
                <a:t> of </a:t>
              </a:r>
              <a:r>
                <a:rPr lang="nl-NL" sz="1200" dirty="0" err="1"/>
                <a:t>amounts</a:t>
              </a:r>
              <a:endParaRPr lang="nl-NL" sz="1200" kern="1200" noProof="0" dirty="0"/>
            </a:p>
          </p:txBody>
        </p:sp>
      </p:grpSp>
      <p:grpSp>
        <p:nvGrpSpPr>
          <p:cNvPr id="11" name="Groep 10">
            <a:extLst>
              <a:ext uri="{FF2B5EF4-FFF2-40B4-BE49-F238E27FC236}">
                <a16:creationId xmlns:a16="http://schemas.microsoft.com/office/drawing/2014/main" id="{C22EDEAB-4708-5209-7D84-BDDD9C63868D}"/>
              </a:ext>
            </a:extLst>
          </p:cNvPr>
          <p:cNvGrpSpPr/>
          <p:nvPr/>
        </p:nvGrpSpPr>
        <p:grpSpPr>
          <a:xfrm>
            <a:off x="1557427" y="2044239"/>
            <a:ext cx="3305116" cy="400975"/>
            <a:chOff x="2014626" y="1182417"/>
            <a:chExt cx="3305116" cy="400975"/>
          </a:xfrm>
        </p:grpSpPr>
        <p:sp>
          <p:nvSpPr>
            <p:cNvPr id="37" name="Rechthoek 36">
              <a:extLst>
                <a:ext uri="{FF2B5EF4-FFF2-40B4-BE49-F238E27FC236}">
                  <a16:creationId xmlns:a16="http://schemas.microsoft.com/office/drawing/2014/main" id="{208E16A2-0583-9A90-82E7-05F7F712DF3A}"/>
                </a:ext>
              </a:extLst>
            </p:cNvPr>
            <p:cNvSpPr/>
            <p:nvPr/>
          </p:nvSpPr>
          <p:spPr>
            <a:xfrm>
              <a:off x="2014626" y="1196949"/>
              <a:ext cx="2679620" cy="38644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nl-NL" sz="1200"/>
            </a:p>
          </p:txBody>
        </p:sp>
        <p:sp>
          <p:nvSpPr>
            <p:cNvPr id="38" name="Tekstvak 37">
              <a:extLst>
                <a:ext uri="{FF2B5EF4-FFF2-40B4-BE49-F238E27FC236}">
                  <a16:creationId xmlns:a16="http://schemas.microsoft.com/office/drawing/2014/main" id="{97A6E5CB-710A-4124-83A3-6F361E9504A4}"/>
                </a:ext>
              </a:extLst>
            </p:cNvPr>
            <p:cNvSpPr txBox="1"/>
            <p:nvPr/>
          </p:nvSpPr>
          <p:spPr>
            <a:xfrm>
              <a:off x="2640122" y="1182417"/>
              <a:ext cx="2679620" cy="38644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rtlCol="0" anchor="b" anchorCtr="1">
              <a:noAutofit/>
            </a:bodyPr>
            <a:lstStyle/>
            <a:p>
              <a:pPr marL="0" lvl="0" indent="0" algn="ctr" defTabSz="889000" rtl="0">
                <a:lnSpc>
                  <a:spcPct val="90000"/>
                </a:lnSpc>
                <a:spcBef>
                  <a:spcPct val="0"/>
                </a:spcBef>
                <a:spcAft>
                  <a:spcPct val="35000"/>
                </a:spcAft>
                <a:buNone/>
              </a:pPr>
              <a:r>
                <a:rPr lang="nl-NL" sz="1200" kern="1200" noProof="0"/>
                <a:t>Okt/Nov 2026</a:t>
              </a:r>
            </a:p>
          </p:txBody>
        </p:sp>
      </p:grpSp>
      <p:sp>
        <p:nvSpPr>
          <p:cNvPr id="12" name="Ovaal 11">
            <a:extLst>
              <a:ext uri="{FF2B5EF4-FFF2-40B4-BE49-F238E27FC236}">
                <a16:creationId xmlns:a16="http://schemas.microsoft.com/office/drawing/2014/main" id="{B289AE24-B7F7-CE6A-680F-490FBE43662B}"/>
              </a:ext>
            </a:extLst>
          </p:cNvPr>
          <p:cNvSpPr/>
          <p:nvPr/>
        </p:nvSpPr>
        <p:spPr>
          <a:xfrm>
            <a:off x="2850215" y="2524726"/>
            <a:ext cx="94046" cy="94046"/>
          </a:xfrm>
          <a:prstGeom prst="ellipse">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nl-NL" sz="1200"/>
          </a:p>
        </p:txBody>
      </p:sp>
      <p:sp>
        <p:nvSpPr>
          <p:cNvPr id="13" name="Rechte verbindingslijn 12">
            <a:extLst>
              <a:ext uri="{FF2B5EF4-FFF2-40B4-BE49-F238E27FC236}">
                <a16:creationId xmlns:a16="http://schemas.microsoft.com/office/drawing/2014/main" id="{62C5210A-CCD0-01CB-0351-24C2CDC4FDD9}"/>
              </a:ext>
            </a:extLst>
          </p:cNvPr>
          <p:cNvSpPr/>
          <p:nvPr/>
        </p:nvSpPr>
        <p:spPr>
          <a:xfrm>
            <a:off x="4572000" y="1889488"/>
            <a:ext cx="0" cy="714749"/>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dash"/>
            <a:miter lim="800000"/>
          </a:ln>
          <a:effectLst/>
        </p:spPr>
        <p:style>
          <a:lnRef idx="2">
            <a:scrgbClr r="0" g="0" b="0"/>
          </a:lnRef>
          <a:fillRef idx="1">
            <a:scrgbClr r="0" g="0" b="0"/>
          </a:fillRef>
          <a:effectRef idx="0">
            <a:scrgbClr r="0" g="0" b="0"/>
          </a:effectRef>
          <a:fontRef idx="minor">
            <a:schemeClr val="lt1"/>
          </a:fontRef>
        </p:style>
        <p:txBody>
          <a:bodyPr/>
          <a:lstStyle/>
          <a:p>
            <a:endParaRPr lang="nl-NL" sz="1200"/>
          </a:p>
        </p:txBody>
      </p:sp>
      <p:grpSp>
        <p:nvGrpSpPr>
          <p:cNvPr id="14" name="Groep 13">
            <a:extLst>
              <a:ext uri="{FF2B5EF4-FFF2-40B4-BE49-F238E27FC236}">
                <a16:creationId xmlns:a16="http://schemas.microsoft.com/office/drawing/2014/main" id="{0FFFBF82-B614-86A1-4E30-FB6534C60FBB}"/>
              </a:ext>
            </a:extLst>
          </p:cNvPr>
          <p:cNvGrpSpPr/>
          <p:nvPr/>
        </p:nvGrpSpPr>
        <p:grpSpPr>
          <a:xfrm>
            <a:off x="3829452" y="1260112"/>
            <a:ext cx="1579141" cy="564276"/>
            <a:chOff x="3408029" y="521528"/>
            <a:chExt cx="3242340" cy="564276"/>
          </a:xfrm>
        </p:grpSpPr>
        <p:sp>
          <p:nvSpPr>
            <p:cNvPr id="35" name="Rechthoek 34">
              <a:extLst>
                <a:ext uri="{FF2B5EF4-FFF2-40B4-BE49-F238E27FC236}">
                  <a16:creationId xmlns:a16="http://schemas.microsoft.com/office/drawing/2014/main" id="{E2F83A4F-93D5-F2B6-38F2-ED6FA332DFB8}"/>
                </a:ext>
              </a:extLst>
            </p:cNvPr>
            <p:cNvSpPr/>
            <p:nvPr/>
          </p:nvSpPr>
          <p:spPr>
            <a:xfrm>
              <a:off x="3408029" y="521528"/>
              <a:ext cx="3242340" cy="564276"/>
            </a:xfrm>
            <a:prstGeom prst="rect">
              <a:avLst/>
            </a:prstGeom>
            <a:ln>
              <a:solidFill>
                <a:srgbClr val="00A2C9"/>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nl-NL" sz="1200"/>
            </a:p>
          </p:txBody>
        </p:sp>
        <p:sp>
          <p:nvSpPr>
            <p:cNvPr id="36" name="Tekstvak 35">
              <a:extLst>
                <a:ext uri="{FF2B5EF4-FFF2-40B4-BE49-F238E27FC236}">
                  <a16:creationId xmlns:a16="http://schemas.microsoft.com/office/drawing/2014/main" id="{F2308FE2-6751-DA21-0B94-1A0538A4612D}"/>
                </a:ext>
              </a:extLst>
            </p:cNvPr>
            <p:cNvSpPr txBox="1"/>
            <p:nvPr/>
          </p:nvSpPr>
          <p:spPr>
            <a:xfrm>
              <a:off x="3408029" y="521528"/>
              <a:ext cx="3242340" cy="56427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45578" tIns="30764" rIns="145578" bIns="30764" numCol="1" spcCol="1270" rtlCol="0" anchor="ctr" anchorCtr="0">
              <a:noAutofit/>
            </a:bodyPr>
            <a:lstStyle/>
            <a:p>
              <a:pPr lvl="0" algn="ctr" defTabSz="666750">
                <a:lnSpc>
                  <a:spcPct val="90000"/>
                </a:lnSpc>
                <a:spcBef>
                  <a:spcPct val="0"/>
                </a:spcBef>
                <a:spcAft>
                  <a:spcPct val="35000"/>
                </a:spcAft>
              </a:pPr>
              <a:r>
                <a:rPr lang="en-US" sz="1200" dirty="0">
                  <a:solidFill>
                    <a:prstClr val="black">
                      <a:hueOff val="0"/>
                      <a:satOff val="0"/>
                      <a:lumOff val="0"/>
                      <a:alphaOff val="0"/>
                    </a:prstClr>
                  </a:solidFill>
                </a:rPr>
                <a:t>Start of new pension plan</a:t>
              </a:r>
              <a:endParaRPr lang="nl-NL" sz="1200" b="0" i="0" u="none" kern="1200" noProof="0" dirty="0">
                <a:solidFill>
                  <a:prstClr val="black">
                    <a:hueOff val="0"/>
                    <a:satOff val="0"/>
                    <a:lumOff val="0"/>
                    <a:alphaOff val="0"/>
                  </a:prstClr>
                </a:solidFill>
                <a:latin typeface="Calibri"/>
                <a:ea typeface="+mn-ea"/>
                <a:cs typeface="+mn-cs"/>
              </a:endParaRPr>
            </a:p>
          </p:txBody>
        </p:sp>
      </p:grpSp>
      <p:grpSp>
        <p:nvGrpSpPr>
          <p:cNvPr id="15" name="Groep 14">
            <a:extLst>
              <a:ext uri="{FF2B5EF4-FFF2-40B4-BE49-F238E27FC236}">
                <a16:creationId xmlns:a16="http://schemas.microsoft.com/office/drawing/2014/main" id="{BB5AC837-43BC-CA07-CB8F-CBEEF4686E04}"/>
              </a:ext>
            </a:extLst>
          </p:cNvPr>
          <p:cNvGrpSpPr/>
          <p:nvPr/>
        </p:nvGrpSpPr>
        <p:grpSpPr>
          <a:xfrm>
            <a:off x="3232190" y="2698284"/>
            <a:ext cx="2679620" cy="386443"/>
            <a:chOff x="3689389" y="1836462"/>
            <a:chExt cx="2679620" cy="386443"/>
          </a:xfrm>
        </p:grpSpPr>
        <p:sp>
          <p:nvSpPr>
            <p:cNvPr id="33" name="Rechthoek 32">
              <a:extLst>
                <a:ext uri="{FF2B5EF4-FFF2-40B4-BE49-F238E27FC236}">
                  <a16:creationId xmlns:a16="http://schemas.microsoft.com/office/drawing/2014/main" id="{5C116B8A-517E-DBD1-4BC8-725BFEE67D45}"/>
                </a:ext>
              </a:extLst>
            </p:cNvPr>
            <p:cNvSpPr/>
            <p:nvPr/>
          </p:nvSpPr>
          <p:spPr>
            <a:xfrm>
              <a:off x="3689389" y="1836462"/>
              <a:ext cx="2679620" cy="38644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nl-NL" sz="1200"/>
            </a:p>
          </p:txBody>
        </p:sp>
        <p:sp>
          <p:nvSpPr>
            <p:cNvPr id="34" name="Tekstvak 33">
              <a:extLst>
                <a:ext uri="{FF2B5EF4-FFF2-40B4-BE49-F238E27FC236}">
                  <a16:creationId xmlns:a16="http://schemas.microsoft.com/office/drawing/2014/main" id="{8BF9B3B5-3A38-F705-C1AE-A8E8C3ADB6AE}"/>
                </a:ext>
              </a:extLst>
            </p:cNvPr>
            <p:cNvSpPr txBox="1"/>
            <p:nvPr/>
          </p:nvSpPr>
          <p:spPr>
            <a:xfrm>
              <a:off x="3689389" y="1836462"/>
              <a:ext cx="2679620" cy="38644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rtlCol="0" anchor="t" anchorCtr="1">
              <a:noAutofit/>
            </a:bodyPr>
            <a:lstStyle/>
            <a:p>
              <a:pPr marL="0" lvl="0" indent="0" algn="ctr" defTabSz="800100" rtl="0">
                <a:lnSpc>
                  <a:spcPct val="90000"/>
                </a:lnSpc>
                <a:spcBef>
                  <a:spcPct val="0"/>
                </a:spcBef>
                <a:spcAft>
                  <a:spcPct val="35000"/>
                </a:spcAft>
                <a:buNone/>
              </a:pPr>
              <a:r>
                <a:rPr lang="nl-NL" sz="1200" kern="1200" noProof="0">
                  <a:solidFill>
                    <a:schemeClr val="tx1"/>
                  </a:solidFill>
                </a:rPr>
                <a:t>1 jan 2027</a:t>
              </a:r>
            </a:p>
          </p:txBody>
        </p:sp>
      </p:grpSp>
      <p:sp>
        <p:nvSpPr>
          <p:cNvPr id="16" name="Ovaal 15">
            <a:extLst>
              <a:ext uri="{FF2B5EF4-FFF2-40B4-BE49-F238E27FC236}">
                <a16:creationId xmlns:a16="http://schemas.microsoft.com/office/drawing/2014/main" id="{91DCA61C-7CD7-496D-98CD-AC441AB1FC77}"/>
              </a:ext>
            </a:extLst>
          </p:cNvPr>
          <p:cNvSpPr/>
          <p:nvPr/>
        </p:nvSpPr>
        <p:spPr>
          <a:xfrm>
            <a:off x="4524977" y="2524726"/>
            <a:ext cx="94046" cy="94046"/>
          </a:xfrm>
          <a:prstGeom prst="ellipse">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nl-NL" sz="1200"/>
          </a:p>
        </p:txBody>
      </p:sp>
      <p:sp>
        <p:nvSpPr>
          <p:cNvPr id="17" name="Rechte verbindingslijn 16">
            <a:extLst>
              <a:ext uri="{FF2B5EF4-FFF2-40B4-BE49-F238E27FC236}">
                <a16:creationId xmlns:a16="http://schemas.microsoft.com/office/drawing/2014/main" id="{AA780A65-BDEE-65A9-9C51-732774E463B2}"/>
              </a:ext>
            </a:extLst>
          </p:cNvPr>
          <p:cNvSpPr/>
          <p:nvPr/>
        </p:nvSpPr>
        <p:spPr>
          <a:xfrm>
            <a:off x="6246763" y="2539261"/>
            <a:ext cx="0" cy="714749"/>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dash"/>
            <a:miter lim="800000"/>
          </a:ln>
          <a:effectLst/>
        </p:spPr>
        <p:style>
          <a:lnRef idx="2">
            <a:scrgbClr r="0" g="0" b="0"/>
          </a:lnRef>
          <a:fillRef idx="1">
            <a:scrgbClr r="0" g="0" b="0"/>
          </a:fillRef>
          <a:effectRef idx="0">
            <a:scrgbClr r="0" g="0" b="0"/>
          </a:effectRef>
          <a:fontRef idx="minor">
            <a:schemeClr val="lt1"/>
          </a:fontRef>
        </p:style>
        <p:txBody>
          <a:bodyPr/>
          <a:lstStyle/>
          <a:p>
            <a:endParaRPr lang="nl-NL" sz="1200"/>
          </a:p>
        </p:txBody>
      </p:sp>
      <p:grpSp>
        <p:nvGrpSpPr>
          <p:cNvPr id="18" name="Groep 17">
            <a:extLst>
              <a:ext uri="{FF2B5EF4-FFF2-40B4-BE49-F238E27FC236}">
                <a16:creationId xmlns:a16="http://schemas.microsoft.com/office/drawing/2014/main" id="{5C3E75FC-17D8-9C6F-F562-B3078D454537}"/>
              </a:ext>
            </a:extLst>
          </p:cNvPr>
          <p:cNvGrpSpPr/>
          <p:nvPr/>
        </p:nvGrpSpPr>
        <p:grpSpPr>
          <a:xfrm>
            <a:off x="5076055" y="3195873"/>
            <a:ext cx="2791877" cy="564276"/>
            <a:chOff x="5082792" y="2334051"/>
            <a:chExt cx="3242340" cy="564276"/>
          </a:xfrm>
        </p:grpSpPr>
        <p:sp>
          <p:nvSpPr>
            <p:cNvPr id="31" name="Rechthoek 30">
              <a:extLst>
                <a:ext uri="{FF2B5EF4-FFF2-40B4-BE49-F238E27FC236}">
                  <a16:creationId xmlns:a16="http://schemas.microsoft.com/office/drawing/2014/main" id="{D5ADCA5C-8558-436B-4239-E877959E4230}"/>
                </a:ext>
              </a:extLst>
            </p:cNvPr>
            <p:cNvSpPr/>
            <p:nvPr/>
          </p:nvSpPr>
          <p:spPr>
            <a:xfrm>
              <a:off x="5082792" y="2334051"/>
              <a:ext cx="3242340" cy="564276"/>
            </a:xfrm>
            <a:prstGeom prst="rect">
              <a:avLst/>
            </a:prstGeom>
            <a:ln>
              <a:solidFill>
                <a:srgbClr val="00A2C9"/>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nl-NL" sz="1200"/>
            </a:p>
          </p:txBody>
        </p:sp>
        <p:sp>
          <p:nvSpPr>
            <p:cNvPr id="32" name="Tekstvak 31">
              <a:extLst>
                <a:ext uri="{FF2B5EF4-FFF2-40B4-BE49-F238E27FC236}">
                  <a16:creationId xmlns:a16="http://schemas.microsoft.com/office/drawing/2014/main" id="{CCCB809D-EE48-2C3B-EC9A-330F6268021F}"/>
                </a:ext>
              </a:extLst>
            </p:cNvPr>
            <p:cNvSpPr txBox="1"/>
            <p:nvPr/>
          </p:nvSpPr>
          <p:spPr>
            <a:xfrm>
              <a:off x="5082792" y="2334051"/>
              <a:ext cx="3242340" cy="56427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45578" tIns="30764" rIns="145578" bIns="30764" numCol="1" spcCol="1270" rtlCol="0" anchor="ctr" anchorCtr="0">
              <a:noAutofit/>
            </a:bodyPr>
            <a:lstStyle/>
            <a:p>
              <a:pPr lvl="0" algn="ctr" defTabSz="666750">
                <a:lnSpc>
                  <a:spcPct val="90000"/>
                </a:lnSpc>
                <a:spcBef>
                  <a:spcPct val="0"/>
                </a:spcBef>
                <a:spcAft>
                  <a:spcPct val="35000"/>
                </a:spcAft>
              </a:pPr>
              <a:r>
                <a:rPr lang="nl-NL" sz="1200" dirty="0">
                  <a:solidFill>
                    <a:schemeClr val="tx1"/>
                  </a:solidFill>
                </a:rPr>
                <a:t>Second </a:t>
              </a:r>
              <a:r>
                <a:rPr lang="nl-NL" sz="1200" dirty="0" err="1">
                  <a:solidFill>
                    <a:schemeClr val="tx1"/>
                  </a:solidFill>
                </a:rPr>
                <a:t>calculation</a:t>
              </a:r>
              <a:r>
                <a:rPr lang="nl-NL" sz="1200" dirty="0">
                  <a:solidFill>
                    <a:schemeClr val="tx1"/>
                  </a:solidFill>
                </a:rPr>
                <a:t> + Pension </a:t>
              </a:r>
              <a:r>
                <a:rPr lang="nl-NL" sz="1200" dirty="0" err="1">
                  <a:solidFill>
                    <a:schemeClr val="tx1"/>
                  </a:solidFill>
                </a:rPr>
                <a:t>overview</a:t>
              </a:r>
              <a:endParaRPr lang="nl-NL" sz="1200" kern="1200" noProof="0" dirty="0">
                <a:solidFill>
                  <a:schemeClr val="tx1"/>
                </a:solidFill>
              </a:endParaRPr>
            </a:p>
          </p:txBody>
        </p:sp>
      </p:grpSp>
      <p:grpSp>
        <p:nvGrpSpPr>
          <p:cNvPr id="19" name="Groep 18">
            <a:extLst>
              <a:ext uri="{FF2B5EF4-FFF2-40B4-BE49-F238E27FC236}">
                <a16:creationId xmlns:a16="http://schemas.microsoft.com/office/drawing/2014/main" id="{26C8E4BE-4686-46D8-DBC3-C32B1419192C}"/>
              </a:ext>
            </a:extLst>
          </p:cNvPr>
          <p:cNvGrpSpPr/>
          <p:nvPr/>
        </p:nvGrpSpPr>
        <p:grpSpPr>
          <a:xfrm>
            <a:off x="4906953" y="2058771"/>
            <a:ext cx="2679620" cy="386443"/>
            <a:chOff x="5364152" y="1196949"/>
            <a:chExt cx="2679620" cy="386443"/>
          </a:xfrm>
        </p:grpSpPr>
        <p:sp>
          <p:nvSpPr>
            <p:cNvPr id="29" name="Rechthoek 28">
              <a:extLst>
                <a:ext uri="{FF2B5EF4-FFF2-40B4-BE49-F238E27FC236}">
                  <a16:creationId xmlns:a16="http://schemas.microsoft.com/office/drawing/2014/main" id="{27972699-EAF3-9BD3-7D4A-E170BDFA291F}"/>
                </a:ext>
              </a:extLst>
            </p:cNvPr>
            <p:cNvSpPr/>
            <p:nvPr/>
          </p:nvSpPr>
          <p:spPr>
            <a:xfrm>
              <a:off x="5364152" y="1196949"/>
              <a:ext cx="2679620" cy="38644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nl-NL" sz="1200"/>
            </a:p>
          </p:txBody>
        </p:sp>
        <p:sp>
          <p:nvSpPr>
            <p:cNvPr id="30" name="Tekstvak 29">
              <a:extLst>
                <a:ext uri="{FF2B5EF4-FFF2-40B4-BE49-F238E27FC236}">
                  <a16:creationId xmlns:a16="http://schemas.microsoft.com/office/drawing/2014/main" id="{F6A110CB-A594-C4CF-BB34-4A8B42AAFA0F}"/>
                </a:ext>
              </a:extLst>
            </p:cNvPr>
            <p:cNvSpPr txBox="1"/>
            <p:nvPr/>
          </p:nvSpPr>
          <p:spPr>
            <a:xfrm>
              <a:off x="5364152" y="1196949"/>
              <a:ext cx="2679620" cy="38644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rtlCol="0" anchor="b" anchorCtr="1">
              <a:noAutofit/>
            </a:bodyPr>
            <a:lstStyle/>
            <a:p>
              <a:pPr marL="0" lvl="0" indent="0" algn="ctr" defTabSz="800100" rtl="0">
                <a:lnSpc>
                  <a:spcPct val="90000"/>
                </a:lnSpc>
                <a:spcBef>
                  <a:spcPct val="0"/>
                </a:spcBef>
                <a:spcAft>
                  <a:spcPct val="35000"/>
                </a:spcAft>
                <a:buNone/>
              </a:pPr>
              <a:r>
                <a:rPr lang="nl-NL" sz="1200" kern="1200" noProof="0">
                  <a:solidFill>
                    <a:schemeClr val="tx1"/>
                  </a:solidFill>
                </a:rPr>
                <a:t>End Q2 2027</a:t>
              </a:r>
            </a:p>
          </p:txBody>
        </p:sp>
      </p:grpSp>
      <p:sp>
        <p:nvSpPr>
          <p:cNvPr id="20" name="Ovaal 19">
            <a:extLst>
              <a:ext uri="{FF2B5EF4-FFF2-40B4-BE49-F238E27FC236}">
                <a16:creationId xmlns:a16="http://schemas.microsoft.com/office/drawing/2014/main" id="{A479D115-05F2-669D-F557-C8F314C494A2}"/>
              </a:ext>
            </a:extLst>
          </p:cNvPr>
          <p:cNvSpPr/>
          <p:nvPr/>
        </p:nvSpPr>
        <p:spPr>
          <a:xfrm>
            <a:off x="6199740" y="2524726"/>
            <a:ext cx="94046" cy="94046"/>
          </a:xfrm>
          <a:prstGeom prst="ellipse">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nl-NL" sz="1200"/>
          </a:p>
        </p:txBody>
      </p:sp>
      <p:sp>
        <p:nvSpPr>
          <p:cNvPr id="21" name="Rechte verbindingslijn 20">
            <a:extLst>
              <a:ext uri="{FF2B5EF4-FFF2-40B4-BE49-F238E27FC236}">
                <a16:creationId xmlns:a16="http://schemas.microsoft.com/office/drawing/2014/main" id="{C0DF32F3-54FA-6809-76D4-62E0DAF82E60}"/>
              </a:ext>
            </a:extLst>
          </p:cNvPr>
          <p:cNvSpPr/>
          <p:nvPr/>
        </p:nvSpPr>
        <p:spPr>
          <a:xfrm>
            <a:off x="7921526" y="1921977"/>
            <a:ext cx="0" cy="649772"/>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dash"/>
            <a:miter lim="800000"/>
          </a:ln>
          <a:effectLst/>
        </p:spPr>
        <p:style>
          <a:lnRef idx="2">
            <a:scrgbClr r="0" g="0" b="0"/>
          </a:lnRef>
          <a:fillRef idx="1">
            <a:scrgbClr r="0" g="0" b="0"/>
          </a:fillRef>
          <a:effectRef idx="0">
            <a:scrgbClr r="0" g="0" b="0"/>
          </a:effectRef>
          <a:fontRef idx="minor">
            <a:schemeClr val="lt1"/>
          </a:fontRef>
        </p:style>
        <p:txBody>
          <a:bodyPr/>
          <a:lstStyle/>
          <a:p>
            <a:endParaRPr lang="nl-NL" sz="1200"/>
          </a:p>
        </p:txBody>
      </p:sp>
      <p:grpSp>
        <p:nvGrpSpPr>
          <p:cNvPr id="22" name="Groep 21">
            <a:extLst>
              <a:ext uri="{FF2B5EF4-FFF2-40B4-BE49-F238E27FC236}">
                <a16:creationId xmlns:a16="http://schemas.microsoft.com/office/drawing/2014/main" id="{B73C8DB0-CC07-3BE4-586D-7E59775D9CD1}"/>
              </a:ext>
            </a:extLst>
          </p:cNvPr>
          <p:cNvGrpSpPr/>
          <p:nvPr/>
        </p:nvGrpSpPr>
        <p:grpSpPr>
          <a:xfrm>
            <a:off x="6907279" y="1417420"/>
            <a:ext cx="1942997" cy="512978"/>
            <a:chOff x="6904934" y="547176"/>
            <a:chExt cx="2947582" cy="512978"/>
          </a:xfrm>
        </p:grpSpPr>
        <p:sp>
          <p:nvSpPr>
            <p:cNvPr id="27" name="Rechthoek 26">
              <a:extLst>
                <a:ext uri="{FF2B5EF4-FFF2-40B4-BE49-F238E27FC236}">
                  <a16:creationId xmlns:a16="http://schemas.microsoft.com/office/drawing/2014/main" id="{DD2EFA7E-1146-63E8-F763-ABEF2EBE9BEB}"/>
                </a:ext>
              </a:extLst>
            </p:cNvPr>
            <p:cNvSpPr/>
            <p:nvPr/>
          </p:nvSpPr>
          <p:spPr>
            <a:xfrm>
              <a:off x="6904934" y="547176"/>
              <a:ext cx="2947582" cy="512978"/>
            </a:xfrm>
            <a:prstGeom prst="rect">
              <a:avLst/>
            </a:prstGeom>
            <a:ln>
              <a:solidFill>
                <a:schemeClr val="tx1">
                  <a:lumMod val="50000"/>
                  <a:lumOff val="50000"/>
                </a:schemeClr>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nl-NL" sz="1200"/>
            </a:p>
          </p:txBody>
        </p:sp>
        <p:sp>
          <p:nvSpPr>
            <p:cNvPr id="28" name="Tekstvak 27">
              <a:extLst>
                <a:ext uri="{FF2B5EF4-FFF2-40B4-BE49-F238E27FC236}">
                  <a16:creationId xmlns:a16="http://schemas.microsoft.com/office/drawing/2014/main" id="{762406AD-1208-F030-86F2-7E01973E1C2C}"/>
                </a:ext>
              </a:extLst>
            </p:cNvPr>
            <p:cNvSpPr txBox="1"/>
            <p:nvPr/>
          </p:nvSpPr>
          <p:spPr>
            <a:xfrm>
              <a:off x="6904934" y="547176"/>
              <a:ext cx="2947582" cy="51297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45578" tIns="30764" rIns="145578" bIns="30764" numCol="1" spcCol="1270" rtlCol="0" anchor="ctr" anchorCtr="0">
              <a:noAutofit/>
            </a:bodyPr>
            <a:lstStyle/>
            <a:p>
              <a:pPr lvl="0" algn="ctr" defTabSz="666750">
                <a:lnSpc>
                  <a:spcPct val="90000"/>
                </a:lnSpc>
                <a:spcBef>
                  <a:spcPct val="0"/>
                </a:spcBef>
                <a:spcAft>
                  <a:spcPct val="35000"/>
                </a:spcAft>
              </a:pPr>
              <a:r>
                <a:rPr lang="en-US" sz="1200" dirty="0"/>
                <a:t>Appearance:</a:t>
              </a:r>
            </a:p>
            <a:p>
              <a:pPr lvl="0" algn="ctr" defTabSz="666750">
                <a:lnSpc>
                  <a:spcPct val="90000"/>
                </a:lnSpc>
                <a:spcBef>
                  <a:spcPct val="0"/>
                </a:spcBef>
                <a:spcAft>
                  <a:spcPct val="35000"/>
                </a:spcAft>
              </a:pPr>
              <a:r>
                <a:rPr lang="en-US" sz="1200" dirty="0"/>
                <a:t>Choice of fixed/variable</a:t>
              </a:r>
              <a:endParaRPr lang="nl-NL" sz="1200" kern="1200" noProof="0" dirty="0"/>
            </a:p>
          </p:txBody>
        </p:sp>
      </p:grpSp>
      <p:grpSp>
        <p:nvGrpSpPr>
          <p:cNvPr id="23" name="Groep 22">
            <a:extLst>
              <a:ext uri="{FF2B5EF4-FFF2-40B4-BE49-F238E27FC236}">
                <a16:creationId xmlns:a16="http://schemas.microsoft.com/office/drawing/2014/main" id="{84726148-4C75-6B2E-4FD3-9C8DBCFC0C0F}"/>
              </a:ext>
            </a:extLst>
          </p:cNvPr>
          <p:cNvGrpSpPr/>
          <p:nvPr/>
        </p:nvGrpSpPr>
        <p:grpSpPr>
          <a:xfrm>
            <a:off x="6581716" y="2698284"/>
            <a:ext cx="2679620" cy="386443"/>
            <a:chOff x="7038915" y="1836462"/>
            <a:chExt cx="2679620" cy="386443"/>
          </a:xfrm>
        </p:grpSpPr>
        <p:sp>
          <p:nvSpPr>
            <p:cNvPr id="25" name="Rechthoek 24">
              <a:extLst>
                <a:ext uri="{FF2B5EF4-FFF2-40B4-BE49-F238E27FC236}">
                  <a16:creationId xmlns:a16="http://schemas.microsoft.com/office/drawing/2014/main" id="{E9E32A07-2F90-7501-9E2B-115EF0F0CF8B}"/>
                </a:ext>
              </a:extLst>
            </p:cNvPr>
            <p:cNvSpPr/>
            <p:nvPr/>
          </p:nvSpPr>
          <p:spPr>
            <a:xfrm>
              <a:off x="7038915" y="1836462"/>
              <a:ext cx="2679620" cy="38644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nl-NL" sz="1200"/>
            </a:p>
          </p:txBody>
        </p:sp>
        <p:sp>
          <p:nvSpPr>
            <p:cNvPr id="26" name="Tekstvak 25">
              <a:extLst>
                <a:ext uri="{FF2B5EF4-FFF2-40B4-BE49-F238E27FC236}">
                  <a16:creationId xmlns:a16="http://schemas.microsoft.com/office/drawing/2014/main" id="{8A617942-C269-38DE-9FB9-090119FF36AC}"/>
                </a:ext>
              </a:extLst>
            </p:cNvPr>
            <p:cNvSpPr txBox="1"/>
            <p:nvPr/>
          </p:nvSpPr>
          <p:spPr>
            <a:xfrm>
              <a:off x="7038915" y="1836462"/>
              <a:ext cx="2679620" cy="38644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rtlCol="0" anchor="t" anchorCtr="1">
              <a:noAutofit/>
            </a:bodyPr>
            <a:lstStyle/>
            <a:p>
              <a:pPr marL="0" lvl="0" indent="0" algn="ctr" defTabSz="800100" rtl="0">
                <a:lnSpc>
                  <a:spcPct val="90000"/>
                </a:lnSpc>
                <a:spcBef>
                  <a:spcPct val="0"/>
                </a:spcBef>
                <a:spcAft>
                  <a:spcPct val="35000"/>
                </a:spcAft>
                <a:buNone/>
              </a:pPr>
              <a:r>
                <a:rPr lang="nl-NL" sz="1200" kern="1200" noProof="0"/>
                <a:t>1 jan 2028</a:t>
              </a:r>
            </a:p>
          </p:txBody>
        </p:sp>
      </p:grpSp>
      <p:sp>
        <p:nvSpPr>
          <p:cNvPr id="24" name="Ovaal 23">
            <a:extLst>
              <a:ext uri="{FF2B5EF4-FFF2-40B4-BE49-F238E27FC236}">
                <a16:creationId xmlns:a16="http://schemas.microsoft.com/office/drawing/2014/main" id="{3A4DF4BA-1096-65F1-A376-E3CCBAFB9333}"/>
              </a:ext>
            </a:extLst>
          </p:cNvPr>
          <p:cNvSpPr/>
          <p:nvPr/>
        </p:nvSpPr>
        <p:spPr>
          <a:xfrm>
            <a:off x="7878778" y="2529001"/>
            <a:ext cx="85496" cy="85496"/>
          </a:xfrm>
          <a:prstGeom prst="ellipse">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nl-NL" sz="1200"/>
          </a:p>
        </p:txBody>
      </p:sp>
      <p:sp>
        <p:nvSpPr>
          <p:cNvPr id="45" name="AutoShape 2" descr="50th years - Free birthday and party icons">
            <a:extLst>
              <a:ext uri="{FF2B5EF4-FFF2-40B4-BE49-F238E27FC236}">
                <a16:creationId xmlns:a16="http://schemas.microsoft.com/office/drawing/2014/main" id="{2A024749-BEAF-266C-1E4A-740651761219}"/>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46" name="Afbeelding 45">
            <a:extLst>
              <a:ext uri="{FF2B5EF4-FFF2-40B4-BE49-F238E27FC236}">
                <a16:creationId xmlns:a16="http://schemas.microsoft.com/office/drawing/2014/main" id="{2458DC63-6520-9001-C04E-80740BCA790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912573" y="2024636"/>
            <a:ext cx="599985" cy="599985"/>
          </a:xfrm>
          <a:prstGeom prst="rect">
            <a:avLst/>
          </a:prstGeom>
        </p:spPr>
      </p:pic>
      <p:sp>
        <p:nvSpPr>
          <p:cNvPr id="47" name="Rechte verbindingslijn 46">
            <a:extLst>
              <a:ext uri="{FF2B5EF4-FFF2-40B4-BE49-F238E27FC236}">
                <a16:creationId xmlns:a16="http://schemas.microsoft.com/office/drawing/2014/main" id="{A4E7B684-5E60-3737-7D3C-6B53C612526F}"/>
              </a:ext>
            </a:extLst>
          </p:cNvPr>
          <p:cNvSpPr/>
          <p:nvPr/>
        </p:nvSpPr>
        <p:spPr>
          <a:xfrm flipH="1">
            <a:off x="2182923" y="2670581"/>
            <a:ext cx="28005" cy="147575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dash"/>
            <a:miter lim="800000"/>
          </a:ln>
          <a:effectLst/>
        </p:spPr>
        <p:style>
          <a:lnRef idx="2">
            <a:scrgbClr r="0" g="0" b="0"/>
          </a:lnRef>
          <a:fillRef idx="1">
            <a:scrgbClr r="0" g="0" b="0"/>
          </a:fillRef>
          <a:effectRef idx="0">
            <a:scrgbClr r="0" g="0" b="0"/>
          </a:effectRef>
          <a:fontRef idx="minor">
            <a:schemeClr val="lt1"/>
          </a:fontRef>
        </p:style>
        <p:txBody>
          <a:bodyPr/>
          <a:lstStyle/>
          <a:p>
            <a:endParaRPr lang="nl-NL" sz="1200"/>
          </a:p>
        </p:txBody>
      </p:sp>
      <p:grpSp>
        <p:nvGrpSpPr>
          <p:cNvPr id="48" name="Groep 47">
            <a:extLst>
              <a:ext uri="{FF2B5EF4-FFF2-40B4-BE49-F238E27FC236}">
                <a16:creationId xmlns:a16="http://schemas.microsoft.com/office/drawing/2014/main" id="{16DD1D91-B694-4B75-1410-6704E5FD1E4E}"/>
              </a:ext>
            </a:extLst>
          </p:cNvPr>
          <p:cNvGrpSpPr/>
          <p:nvPr/>
        </p:nvGrpSpPr>
        <p:grpSpPr>
          <a:xfrm>
            <a:off x="1549640" y="4173301"/>
            <a:ext cx="1266566" cy="517303"/>
            <a:chOff x="6454994" y="2365408"/>
            <a:chExt cx="3242340" cy="564276"/>
          </a:xfrm>
        </p:grpSpPr>
        <p:sp>
          <p:nvSpPr>
            <p:cNvPr id="49" name="Rechthoek 48">
              <a:extLst>
                <a:ext uri="{FF2B5EF4-FFF2-40B4-BE49-F238E27FC236}">
                  <a16:creationId xmlns:a16="http://schemas.microsoft.com/office/drawing/2014/main" id="{B629998A-DC67-BBC6-54B2-09318E908696}"/>
                </a:ext>
              </a:extLst>
            </p:cNvPr>
            <p:cNvSpPr/>
            <p:nvPr/>
          </p:nvSpPr>
          <p:spPr>
            <a:xfrm>
              <a:off x="6454994" y="2365408"/>
              <a:ext cx="3242340" cy="564276"/>
            </a:xfrm>
            <a:prstGeom prst="rect">
              <a:avLst/>
            </a:prstGeom>
            <a:ln>
              <a:solidFill>
                <a:srgbClr val="FFC000"/>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nl-NL" sz="1200"/>
            </a:p>
          </p:txBody>
        </p:sp>
        <p:sp>
          <p:nvSpPr>
            <p:cNvPr id="50" name="Tekstvak 49">
              <a:extLst>
                <a:ext uri="{FF2B5EF4-FFF2-40B4-BE49-F238E27FC236}">
                  <a16:creationId xmlns:a16="http://schemas.microsoft.com/office/drawing/2014/main" id="{7DA529FC-7961-DDCF-B568-C2F23C20A756}"/>
                </a:ext>
              </a:extLst>
            </p:cNvPr>
            <p:cNvSpPr txBox="1"/>
            <p:nvPr/>
          </p:nvSpPr>
          <p:spPr>
            <a:xfrm>
              <a:off x="6652202" y="2478917"/>
              <a:ext cx="2813406" cy="32023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45578" tIns="30764" rIns="145578" bIns="30764" numCol="1" spcCol="1270" rtlCol="0" anchor="ctr" anchorCtr="0">
              <a:noAutofit/>
            </a:bodyPr>
            <a:lstStyle/>
            <a:p>
              <a:pPr lvl="0" algn="ctr" defTabSz="666750">
                <a:lnSpc>
                  <a:spcPct val="90000"/>
                </a:lnSpc>
                <a:spcBef>
                  <a:spcPct val="0"/>
                </a:spcBef>
                <a:spcAft>
                  <a:spcPct val="35000"/>
                </a:spcAft>
              </a:pPr>
              <a:r>
                <a:rPr lang="nl-NL" sz="1200" dirty="0">
                  <a:solidFill>
                    <a:schemeClr val="tx1"/>
                  </a:solidFill>
                </a:rPr>
                <a:t>Here we are </a:t>
              </a:r>
              <a:r>
                <a:rPr lang="nl-NL" sz="1200" dirty="0" err="1">
                  <a:solidFill>
                    <a:schemeClr val="tx1"/>
                  </a:solidFill>
                </a:rPr>
                <a:t>now</a:t>
              </a:r>
              <a:endParaRPr lang="nl-NL" sz="1200" kern="1200" noProof="0" dirty="0">
                <a:solidFill>
                  <a:schemeClr val="tx1"/>
                </a:solidFill>
              </a:endParaRPr>
            </a:p>
          </p:txBody>
        </p:sp>
      </p:grpSp>
    </p:spTree>
    <p:extLst>
      <p:ext uri="{BB962C8B-B14F-4D97-AF65-F5344CB8AC3E}">
        <p14:creationId xmlns:p14="http://schemas.microsoft.com/office/powerpoint/2010/main" val="17813773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6AB83505-5A88-73B6-523E-AAD3AC4AEB22}"/>
              </a:ext>
            </a:extLst>
          </p:cNvPr>
          <p:cNvSpPr>
            <a:spLocks noGrp="1"/>
          </p:cNvSpPr>
          <p:nvPr>
            <p:ph type="sldNum" sz="quarter" idx="4"/>
          </p:nvPr>
        </p:nvSpPr>
        <p:spPr/>
        <p:txBody>
          <a:bodyPr/>
          <a:lstStyle/>
          <a:p>
            <a:fld id="{44259A67-670E-4C64-97AA-2ABF111DB1CB}" type="slidenum">
              <a:rPr lang="en-GB" smtClean="0"/>
              <a:pPr/>
              <a:t>52</a:t>
            </a:fld>
            <a:endParaRPr lang="en-GB"/>
          </a:p>
        </p:txBody>
      </p:sp>
      <p:sp>
        <p:nvSpPr>
          <p:cNvPr id="4" name="Tijdelijke aanduiding voor tekst 3">
            <a:extLst>
              <a:ext uri="{FF2B5EF4-FFF2-40B4-BE49-F238E27FC236}">
                <a16:creationId xmlns:a16="http://schemas.microsoft.com/office/drawing/2014/main" id="{0ADD4E46-281A-E0AF-F066-82974A3E5BA5}"/>
              </a:ext>
            </a:extLst>
          </p:cNvPr>
          <p:cNvSpPr>
            <a:spLocks noGrp="1"/>
          </p:cNvSpPr>
          <p:nvPr>
            <p:ph type="body" sz="quarter" idx="10"/>
          </p:nvPr>
        </p:nvSpPr>
        <p:spPr/>
        <p:txBody>
          <a:bodyPr/>
          <a:lstStyle/>
          <a:p>
            <a:pPr marL="0" indent="0" algn="ctr">
              <a:buNone/>
            </a:pPr>
            <a:endParaRPr lang="nl-NL" dirty="0"/>
          </a:p>
          <a:p>
            <a:pPr marL="0" indent="0" algn="ctr">
              <a:buNone/>
            </a:pPr>
            <a:endParaRPr lang="nl-NL" dirty="0"/>
          </a:p>
          <a:p>
            <a:pPr marL="0" indent="0" algn="ctr">
              <a:buNone/>
            </a:pPr>
            <a:endParaRPr lang="nl-NL" dirty="0"/>
          </a:p>
          <a:p>
            <a:pPr marL="0" indent="0" algn="ctr">
              <a:buNone/>
            </a:pPr>
            <a:r>
              <a:rPr lang="nl-NL" sz="2400" dirty="0" err="1">
                <a:latin typeface="Segoe UI Semibold" panose="020B0702040204020203" pitchFamily="34" charset="0"/>
                <a:cs typeface="Segoe UI Semibold" panose="020B0702040204020203" pitchFamily="34" charset="0"/>
              </a:rPr>
              <a:t>Questions</a:t>
            </a:r>
            <a:r>
              <a:rPr lang="nl-NL" sz="2400" dirty="0">
                <a:latin typeface="Segoe UI Semibold" panose="020B0702040204020203" pitchFamily="34" charset="0"/>
                <a:cs typeface="Segoe UI Semibold" panose="020B0702040204020203" pitchFamily="34" charset="0"/>
              </a:rPr>
              <a:t>?</a:t>
            </a:r>
          </a:p>
        </p:txBody>
      </p:sp>
    </p:spTree>
    <p:extLst>
      <p:ext uri="{BB962C8B-B14F-4D97-AF65-F5344CB8AC3E}">
        <p14:creationId xmlns:p14="http://schemas.microsoft.com/office/powerpoint/2010/main" val="4301548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a:extLst>
              <a:ext uri="{FF2B5EF4-FFF2-40B4-BE49-F238E27FC236}">
                <a16:creationId xmlns:a16="http://schemas.microsoft.com/office/drawing/2014/main" id="{D518233C-E23A-B74D-73D8-525CF3EAC803}"/>
              </a:ext>
            </a:extLst>
          </p:cNvPr>
          <p:cNvPicPr>
            <a:picLocks noGrp="1" noChangeAspect="1"/>
          </p:cNvPicPr>
          <p:nvPr>
            <p:ph type="pic" sz="quarter" idx="10"/>
          </p:nvPr>
        </p:nvPicPr>
        <p:blipFill>
          <a:blip r:embed="rId2"/>
          <a:srcRect t="148" b="148"/>
          <a:stretch>
            <a:fillRect/>
          </a:stretch>
        </p:blipFill>
        <p:spPr>
          <a:xfrm>
            <a:off x="0" y="801688"/>
            <a:ext cx="9144000" cy="4075112"/>
          </a:xfrm>
        </p:spPr>
      </p:pic>
      <p:sp>
        <p:nvSpPr>
          <p:cNvPr id="3" name="Tijdelijke aanduiding voor tekst 2"/>
          <p:cNvSpPr>
            <a:spLocks noGrp="1"/>
          </p:cNvSpPr>
          <p:nvPr>
            <p:ph type="body" sz="quarter" idx="11"/>
          </p:nvPr>
        </p:nvSpPr>
        <p:spPr>
          <a:xfrm>
            <a:off x="647700" y="3741484"/>
            <a:ext cx="7812732" cy="784860"/>
          </a:xfrm>
        </p:spPr>
        <p:txBody>
          <a:bodyPr/>
          <a:lstStyle/>
          <a:p>
            <a:r>
              <a:rPr lang="nl-NL"/>
              <a:t>www.pensioenfondswitteveenbos.nl</a:t>
            </a:r>
          </a:p>
        </p:txBody>
      </p:sp>
      <p:pic>
        <p:nvPicPr>
          <p:cNvPr id="6" name="Afbeelding 5">
            <a:extLst>
              <a:ext uri="{FF2B5EF4-FFF2-40B4-BE49-F238E27FC236}">
                <a16:creationId xmlns:a16="http://schemas.microsoft.com/office/drawing/2014/main" id="{57FC7847-7351-EE85-5D88-6C1B86A6FA7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97311"/>
            <a:ext cx="2772758" cy="388475"/>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7D338A1-003C-0EE2-FCAC-46175BEBFE18}"/>
            </a:ext>
          </a:extLst>
        </p:cNvPr>
        <p:cNvGrpSpPr/>
        <p:nvPr/>
      </p:nvGrpSpPr>
      <p:grpSpPr>
        <a:xfrm>
          <a:off x="0" y="0"/>
          <a:ext cx="0" cy="0"/>
          <a:chOff x="0" y="0"/>
          <a:chExt cx="0" cy="0"/>
        </a:xfrm>
      </p:grpSpPr>
      <p:sp>
        <p:nvSpPr>
          <p:cNvPr id="4" name="Text 1">
            <a:extLst>
              <a:ext uri="{FF2B5EF4-FFF2-40B4-BE49-F238E27FC236}">
                <a16:creationId xmlns:a16="http://schemas.microsoft.com/office/drawing/2014/main" id="{2193F6D0-B574-902B-CAC6-A641ABE6D55F}"/>
              </a:ext>
            </a:extLst>
          </p:cNvPr>
          <p:cNvSpPr txBox="1"/>
          <p:nvPr/>
        </p:nvSpPr>
        <p:spPr>
          <a:xfrm>
            <a:off x="748144" y="1939635"/>
            <a:ext cx="6761019" cy="2965739"/>
          </a:xfrm>
          <a:prstGeom prst="rect">
            <a:avLst/>
          </a:prstGeom>
          <a:noFill/>
          <a:ln/>
        </p:spPr>
        <p:txBody>
          <a:bodyPr wrap="square" lIns="0" tIns="0" rIns="0" bIns="0" rtlCol="0" anchor="t">
            <a:normAutofit/>
          </a:bodyPr>
          <a:lstStyle/>
          <a:p>
            <a:pPr marL="285750" indent="-285750">
              <a:lnSpc>
                <a:spcPct val="150000"/>
              </a:lnSpc>
              <a:buFont typeface="Arial" panose="020B0604020202020204" pitchFamily="34" charset="0"/>
              <a:buChar char="•"/>
            </a:pPr>
            <a:r>
              <a:rPr lang="en-US" dirty="0">
                <a:solidFill>
                  <a:schemeClr val="accent1"/>
                </a:solidFill>
                <a:latin typeface="Segoe UI  "/>
                <a:cs typeface="Segoe UI Semibold" panose="020B0702040204020203" pitchFamily="34" charset="0"/>
              </a:rPr>
              <a:t>agreements have been made by social partners: the works council and </a:t>
            </a:r>
            <a:r>
              <a:rPr lang="en-US" dirty="0" err="1">
                <a:solidFill>
                  <a:schemeClr val="accent1"/>
                </a:solidFill>
                <a:latin typeface="Segoe UI  "/>
                <a:cs typeface="Segoe UI Semibold" panose="020B0702040204020203" pitchFamily="34" charset="0"/>
              </a:rPr>
              <a:t>Witteveen+Bos;retirees</a:t>
            </a:r>
            <a:r>
              <a:rPr lang="en-US" dirty="0">
                <a:solidFill>
                  <a:schemeClr val="accent1"/>
                </a:solidFill>
                <a:latin typeface="Segoe UI  "/>
                <a:cs typeface="Segoe UI Semibold" panose="020B0702040204020203" pitchFamily="34" charset="0"/>
              </a:rPr>
              <a:t> involved via the Witteveen+Bos Retirees Association</a:t>
            </a:r>
          </a:p>
          <a:p>
            <a:pPr marL="285750" indent="-285750">
              <a:lnSpc>
                <a:spcPct val="150000"/>
              </a:lnSpc>
              <a:buFont typeface="Arial" panose="020B0604020202020204" pitchFamily="34" charset="0"/>
              <a:buChar char="•"/>
            </a:pPr>
            <a:r>
              <a:rPr lang="en-US" dirty="0">
                <a:solidFill>
                  <a:schemeClr val="accent1"/>
                </a:solidFill>
                <a:latin typeface="Segoe UI  "/>
                <a:cs typeface="Segoe UI Semibold" panose="020B0702040204020203" pitchFamily="34" charset="0"/>
              </a:rPr>
              <a:t>careful considerations have led to widely supported decisions</a:t>
            </a:r>
          </a:p>
        </p:txBody>
      </p:sp>
      <p:sp>
        <p:nvSpPr>
          <p:cNvPr id="6" name="Titel 4">
            <a:extLst>
              <a:ext uri="{FF2B5EF4-FFF2-40B4-BE49-F238E27FC236}">
                <a16:creationId xmlns:a16="http://schemas.microsoft.com/office/drawing/2014/main" id="{EA154928-D469-B1F7-8740-FE84AFBD2486}"/>
              </a:ext>
            </a:extLst>
          </p:cNvPr>
          <p:cNvSpPr txBox="1">
            <a:spLocks/>
          </p:cNvSpPr>
          <p:nvPr/>
        </p:nvSpPr>
        <p:spPr>
          <a:xfrm>
            <a:off x="647700" y="1287463"/>
            <a:ext cx="7850189" cy="428625"/>
          </a:xfrm>
          <a:prstGeom prst="rect">
            <a:avLst/>
          </a:prstGeom>
        </p:spPr>
        <p:txBody>
          <a:bodyPr/>
          <a:lstStyle>
            <a:lvl1pPr algn="l" defTabSz="457200" rtl="0" eaLnBrk="1" latinLnBrk="0" hangingPunct="1">
              <a:lnSpc>
                <a:spcPts val="2200"/>
              </a:lnSpc>
              <a:spcBef>
                <a:spcPct val="0"/>
              </a:spcBef>
              <a:buNone/>
              <a:defRPr sz="2200" b="0" kern="1200">
                <a:solidFill>
                  <a:srgbClr val="005D76"/>
                </a:solidFill>
                <a:latin typeface="Segoe UI Semibold" pitchFamily="34" charset="0"/>
                <a:ea typeface="+mj-ea"/>
                <a:cs typeface="Arial" pitchFamily="34" charset="0"/>
              </a:defRPr>
            </a:lvl1pPr>
          </a:lstStyle>
          <a:p>
            <a:r>
              <a:rPr lang="en-US" dirty="0"/>
              <a:t>The process until December 2024</a:t>
            </a:r>
            <a:endParaRPr lang="en-GB" dirty="0"/>
          </a:p>
          <a:p>
            <a:endParaRPr lang="en-GB" dirty="0"/>
          </a:p>
        </p:txBody>
      </p:sp>
    </p:spTree>
    <p:extLst>
      <p:ext uri="{BB962C8B-B14F-4D97-AF65-F5344CB8AC3E}">
        <p14:creationId xmlns:p14="http://schemas.microsoft.com/office/powerpoint/2010/main" val="34186863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1"/>
          <p:cNvSpPr txBox="1"/>
          <p:nvPr/>
        </p:nvSpPr>
        <p:spPr>
          <a:xfrm>
            <a:off x="711919" y="1946563"/>
            <a:ext cx="7850189" cy="2958811"/>
          </a:xfrm>
          <a:prstGeom prst="rect">
            <a:avLst/>
          </a:prstGeom>
          <a:noFill/>
          <a:ln/>
        </p:spPr>
        <p:txBody>
          <a:bodyPr wrap="square" lIns="0" tIns="0" rIns="0" bIns="0" rtlCol="0" anchor="t">
            <a:normAutofit/>
          </a:bodyPr>
          <a:lstStyle/>
          <a:p>
            <a:pPr marL="285750" indent="-285750">
              <a:spcBef>
                <a:spcPts val="600"/>
              </a:spcBef>
              <a:spcAft>
                <a:spcPts val="1200"/>
              </a:spcAft>
              <a:buFont typeface="Arial" panose="020B0604020202020204" pitchFamily="34" charset="0"/>
              <a:buChar char="•"/>
            </a:pPr>
            <a:r>
              <a:rPr lang="en-US" dirty="0">
                <a:solidFill>
                  <a:schemeClr val="accent1"/>
                </a:solidFill>
                <a:latin typeface="Segoe UI  "/>
              </a:rPr>
              <a:t>Replacement ratio of 70%, with a lower limit of 60%. This is a target, not a promise!</a:t>
            </a:r>
          </a:p>
          <a:p>
            <a:pPr marL="285750" indent="-285750">
              <a:spcBef>
                <a:spcPts val="600"/>
              </a:spcBef>
              <a:spcAft>
                <a:spcPts val="1200"/>
              </a:spcAft>
              <a:buFont typeface="Arial" panose="020B0604020202020204" pitchFamily="34" charset="0"/>
              <a:buChar char="•"/>
            </a:pPr>
            <a:r>
              <a:rPr lang="en-US" dirty="0">
                <a:solidFill>
                  <a:schemeClr val="accent1"/>
                </a:solidFill>
                <a:latin typeface="Segoe UI  "/>
              </a:rPr>
              <a:t>Solidarity between generations</a:t>
            </a:r>
          </a:p>
          <a:p>
            <a:pPr marL="285750" indent="-285750">
              <a:spcBef>
                <a:spcPts val="600"/>
              </a:spcBef>
              <a:spcAft>
                <a:spcPts val="1200"/>
              </a:spcAft>
              <a:buFont typeface="Arial" panose="020B0604020202020204" pitchFamily="34" charset="0"/>
              <a:buChar char="•"/>
            </a:pPr>
            <a:r>
              <a:rPr lang="en-US" dirty="0">
                <a:solidFill>
                  <a:schemeClr val="accent1"/>
                </a:solidFill>
                <a:latin typeface="Segoe UI  "/>
              </a:rPr>
              <a:t>Keeping the (variable) benefit as stable as possible</a:t>
            </a:r>
          </a:p>
          <a:p>
            <a:pPr marL="285750" indent="-285750">
              <a:spcBef>
                <a:spcPts val="600"/>
              </a:spcBef>
              <a:spcAft>
                <a:spcPts val="1200"/>
              </a:spcAft>
              <a:buFont typeface="Arial" panose="020B0604020202020204" pitchFamily="34" charset="0"/>
              <a:buChar char="•"/>
            </a:pPr>
            <a:r>
              <a:rPr lang="en-US" dirty="0">
                <a:solidFill>
                  <a:schemeClr val="accent1"/>
                </a:solidFill>
                <a:latin typeface="Segoe UI  "/>
              </a:rPr>
              <a:t>Freedom of choice in investment profiles and benefits</a:t>
            </a:r>
          </a:p>
          <a:p>
            <a:pPr marL="285750" indent="-285750">
              <a:spcBef>
                <a:spcPts val="600"/>
              </a:spcBef>
              <a:spcAft>
                <a:spcPts val="1200"/>
              </a:spcAft>
              <a:buFont typeface="Arial" panose="020B0604020202020204" pitchFamily="34" charset="0"/>
              <a:buChar char="•"/>
            </a:pPr>
            <a:r>
              <a:rPr lang="en-US" dirty="0">
                <a:solidFill>
                  <a:schemeClr val="accent1"/>
                </a:solidFill>
                <a:latin typeface="Segoe UI  "/>
              </a:rPr>
              <a:t>Cost neutrality and simple communication</a:t>
            </a:r>
          </a:p>
        </p:txBody>
      </p:sp>
      <p:sp>
        <p:nvSpPr>
          <p:cNvPr id="10" name="Titel 4">
            <a:extLst>
              <a:ext uri="{FF2B5EF4-FFF2-40B4-BE49-F238E27FC236}">
                <a16:creationId xmlns:a16="http://schemas.microsoft.com/office/drawing/2014/main" id="{F90570A4-DBB4-F2CC-31D9-6B67A8656483}"/>
              </a:ext>
            </a:extLst>
          </p:cNvPr>
          <p:cNvSpPr txBox="1">
            <a:spLocks/>
          </p:cNvSpPr>
          <p:nvPr/>
        </p:nvSpPr>
        <p:spPr>
          <a:xfrm>
            <a:off x="647700" y="1287463"/>
            <a:ext cx="7850189" cy="428625"/>
          </a:xfrm>
          <a:prstGeom prst="rect">
            <a:avLst/>
          </a:prstGeom>
        </p:spPr>
        <p:txBody>
          <a:bodyPr/>
          <a:lstStyle>
            <a:lvl1pPr algn="l" defTabSz="457200" rtl="0" eaLnBrk="1" latinLnBrk="0" hangingPunct="1">
              <a:lnSpc>
                <a:spcPts val="2200"/>
              </a:lnSpc>
              <a:spcBef>
                <a:spcPct val="0"/>
              </a:spcBef>
              <a:buNone/>
              <a:defRPr sz="2200" b="0" kern="1200">
                <a:solidFill>
                  <a:srgbClr val="005D76"/>
                </a:solidFill>
                <a:latin typeface="Segoe UI Semibold" pitchFamily="34" charset="0"/>
                <a:ea typeface="+mj-ea"/>
                <a:cs typeface="Arial" pitchFamily="34" charset="0"/>
              </a:defRPr>
            </a:lvl1pPr>
          </a:lstStyle>
          <a:p>
            <a:r>
              <a:rPr lang="en-US" dirty="0"/>
              <a:t>The purpose of the new pension plan</a:t>
            </a:r>
            <a:endParaRPr lang="en-GB"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770B11-BAA5-6A72-2D14-61BCE2781446}"/>
              </a:ext>
            </a:extLst>
          </p:cNvPr>
          <p:cNvSpPr>
            <a:spLocks noGrp="1"/>
          </p:cNvSpPr>
          <p:nvPr>
            <p:ph type="title"/>
          </p:nvPr>
        </p:nvSpPr>
        <p:spPr/>
        <p:txBody>
          <a:bodyPr/>
          <a:lstStyle/>
          <a:p>
            <a:r>
              <a:rPr lang="en-US" dirty="0"/>
              <a:t>The new regulation in brief</a:t>
            </a:r>
            <a:endParaRPr lang="nl-NL" dirty="0"/>
          </a:p>
        </p:txBody>
      </p:sp>
      <p:sp>
        <p:nvSpPr>
          <p:cNvPr id="3" name="Tijdelijke aanduiding voor dianummer 2">
            <a:extLst>
              <a:ext uri="{FF2B5EF4-FFF2-40B4-BE49-F238E27FC236}">
                <a16:creationId xmlns:a16="http://schemas.microsoft.com/office/drawing/2014/main" id="{C118F0A2-CD65-C7F9-C028-C277D20A95FB}"/>
              </a:ext>
            </a:extLst>
          </p:cNvPr>
          <p:cNvSpPr>
            <a:spLocks noGrp="1"/>
          </p:cNvSpPr>
          <p:nvPr>
            <p:ph type="sldNum" sz="quarter" idx="4"/>
          </p:nvPr>
        </p:nvSpPr>
        <p:spPr/>
        <p:txBody>
          <a:bodyPr/>
          <a:lstStyle/>
          <a:p>
            <a:fld id="{44259A67-670E-4C64-97AA-2ABF111DB1CB}" type="slidenum">
              <a:rPr lang="en-GB" smtClean="0"/>
              <a:pPr/>
              <a:t>8</a:t>
            </a:fld>
            <a:endParaRPr lang="en-GB"/>
          </a:p>
        </p:txBody>
      </p:sp>
      <p:sp>
        <p:nvSpPr>
          <p:cNvPr id="4" name="Tijdelijke aanduiding voor tekst 3">
            <a:extLst>
              <a:ext uri="{FF2B5EF4-FFF2-40B4-BE49-F238E27FC236}">
                <a16:creationId xmlns:a16="http://schemas.microsoft.com/office/drawing/2014/main" id="{45EC2109-D532-2753-EE48-FCE85541A61F}"/>
              </a:ext>
            </a:extLst>
          </p:cNvPr>
          <p:cNvSpPr>
            <a:spLocks noGrp="1"/>
          </p:cNvSpPr>
          <p:nvPr>
            <p:ph type="body" sz="quarter" idx="10"/>
          </p:nvPr>
        </p:nvSpPr>
        <p:spPr/>
        <p:txBody>
          <a:bodyPr/>
          <a:lstStyle/>
          <a:p>
            <a:r>
              <a:rPr lang="nl-NL" dirty="0"/>
              <a:t>A more </a:t>
            </a:r>
            <a:r>
              <a:rPr lang="nl-NL" dirty="0" err="1"/>
              <a:t>detailed</a:t>
            </a:r>
            <a:r>
              <a:rPr lang="nl-NL" dirty="0"/>
              <a:t> </a:t>
            </a:r>
            <a:r>
              <a:rPr lang="nl-NL" dirty="0" err="1"/>
              <a:t>explanation</a:t>
            </a:r>
            <a:endParaRPr lang="nl-NL" dirty="0"/>
          </a:p>
          <a:p>
            <a:pPr lvl="1"/>
            <a:r>
              <a:rPr lang="nl-NL" dirty="0">
                <a:hlinkClick r:id="rId2"/>
              </a:rPr>
              <a:t>Roadshow februari 2025</a:t>
            </a:r>
            <a:endParaRPr lang="nl-NL" dirty="0"/>
          </a:p>
          <a:p>
            <a:pPr lvl="1"/>
            <a:r>
              <a:rPr lang="en-US" dirty="0"/>
              <a:t>can be found under downloads</a:t>
            </a:r>
            <a:endParaRPr lang="nl-NL" dirty="0"/>
          </a:p>
        </p:txBody>
      </p:sp>
    </p:spTree>
    <p:extLst>
      <p:ext uri="{BB962C8B-B14F-4D97-AF65-F5344CB8AC3E}">
        <p14:creationId xmlns:p14="http://schemas.microsoft.com/office/powerpoint/2010/main" val="13410686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FE5C14-FB40-FCF8-03B3-BF4FC5A37285}"/>
            </a:ext>
          </a:extLst>
        </p:cNvPr>
        <p:cNvGrpSpPr/>
        <p:nvPr/>
      </p:nvGrpSpPr>
      <p:grpSpPr>
        <a:xfrm>
          <a:off x="0" y="0"/>
          <a:ext cx="0" cy="0"/>
          <a:chOff x="0" y="0"/>
          <a:chExt cx="0" cy="0"/>
        </a:xfrm>
      </p:grpSpPr>
      <p:sp>
        <p:nvSpPr>
          <p:cNvPr id="9" name="Tijdelijke aanduiding voor dianummer 7">
            <a:extLst>
              <a:ext uri="{FF2B5EF4-FFF2-40B4-BE49-F238E27FC236}">
                <a16:creationId xmlns:a16="http://schemas.microsoft.com/office/drawing/2014/main" id="{A9822AC1-6CD8-8AF7-27F6-D25475008651}"/>
              </a:ext>
            </a:extLst>
          </p:cNvPr>
          <p:cNvSpPr>
            <a:spLocks noGrp="1"/>
          </p:cNvSpPr>
          <p:nvPr>
            <p:ph type="sldNum" sz="quarter" idx="4"/>
          </p:nvPr>
        </p:nvSpPr>
        <p:spPr/>
        <p:txBody>
          <a:bodyPr rtlCol="0"/>
          <a:lstStyle/>
          <a:p>
            <a:pPr rtl="0"/>
            <a:fld id="{590024A9-0184-448B-881E-CC722A916CB1}" type="slidenum">
              <a:rPr lang="nl-NL" smtClean="0"/>
              <a:pPr rtl="0"/>
              <a:t>9</a:t>
            </a:fld>
            <a:endParaRPr lang="nl-NL"/>
          </a:p>
        </p:txBody>
      </p:sp>
      <p:sp>
        <p:nvSpPr>
          <p:cNvPr id="3" name="Tijdelijke aanduiding voor tekst 2">
            <a:extLst>
              <a:ext uri="{FF2B5EF4-FFF2-40B4-BE49-F238E27FC236}">
                <a16:creationId xmlns:a16="http://schemas.microsoft.com/office/drawing/2014/main" id="{9EF549C5-3245-0006-BAEF-06125F1859A7}"/>
              </a:ext>
            </a:extLst>
          </p:cNvPr>
          <p:cNvSpPr>
            <a:spLocks noGrp="1"/>
          </p:cNvSpPr>
          <p:nvPr>
            <p:ph type="body" sz="quarter" idx="11"/>
          </p:nvPr>
        </p:nvSpPr>
        <p:spPr>
          <a:xfrm>
            <a:off x="514499" y="799454"/>
            <a:ext cx="7847900" cy="1239314"/>
          </a:xfrm>
        </p:spPr>
        <p:txBody>
          <a:bodyPr vert="horz" lIns="0" tIns="0" rIns="0" bIns="0" rtlCol="0" anchor="t">
            <a:noAutofit/>
          </a:bodyPr>
          <a:lstStyle/>
          <a:p>
            <a:r>
              <a:rPr lang="en-US" sz="2200" dirty="0">
                <a:solidFill>
                  <a:srgbClr val="005D76"/>
                </a:solidFill>
                <a:latin typeface="Segoe UI Semibold" panose="020B0702040204020203" pitchFamily="34" charset="0"/>
                <a:cs typeface="Segoe UI Semibold" panose="020B0702040204020203" pitchFamily="34" charset="0"/>
              </a:rPr>
              <a:t>The agreements regarding the deposit remain unchanged.</a:t>
            </a:r>
            <a:endParaRPr lang="nl-NL" dirty="0"/>
          </a:p>
        </p:txBody>
      </p:sp>
      <p:sp>
        <p:nvSpPr>
          <p:cNvPr id="6" name="Tijdelijke aanduiding voor inhoud 5">
            <a:extLst>
              <a:ext uri="{FF2B5EF4-FFF2-40B4-BE49-F238E27FC236}">
                <a16:creationId xmlns:a16="http://schemas.microsoft.com/office/drawing/2014/main" id="{DF4937C5-7A28-14A8-1033-C3306AB0DC06}"/>
              </a:ext>
            </a:extLst>
          </p:cNvPr>
          <p:cNvSpPr>
            <a:spLocks noGrp="1"/>
          </p:cNvSpPr>
          <p:nvPr>
            <p:ph sz="quarter" idx="4294967295"/>
          </p:nvPr>
        </p:nvSpPr>
        <p:spPr>
          <a:xfrm>
            <a:off x="514499" y="1277690"/>
            <a:ext cx="7653597" cy="3374138"/>
          </a:xfrm>
        </p:spPr>
        <p:txBody>
          <a:bodyPr vert="horz" lIns="0" tIns="0" rIns="0" bIns="0" rtlCol="0" anchor="t">
            <a:noAutofit/>
          </a:bodyPr>
          <a:lstStyle/>
          <a:p>
            <a:r>
              <a:rPr lang="en-US" sz="1400" dirty="0"/>
              <a:t>Start contributing from the age of 18.</a:t>
            </a:r>
          </a:p>
          <a:p>
            <a:endParaRPr lang="en-US" sz="1400" dirty="0"/>
          </a:p>
          <a:p>
            <a:r>
              <a:rPr lang="en-US" sz="1400" dirty="0"/>
              <a:t>The contribution amount is aimed at providing an adequate pension:</a:t>
            </a:r>
          </a:p>
          <a:p>
            <a:pPr marL="285750" indent="-285750">
              <a:buFont typeface="Arial" panose="020B0604020202020204" pitchFamily="34" charset="0"/>
              <a:buChar char="•"/>
            </a:pPr>
            <a:r>
              <a:rPr lang="en-US" sz="1400" dirty="0"/>
              <a:t>The target is a net pension (+ state pension): 70% of your average salary</a:t>
            </a:r>
          </a:p>
          <a:p>
            <a:pPr marL="285750" indent="-285750">
              <a:buFont typeface="Arial" panose="020B0604020202020204" pitchFamily="34" charset="0"/>
              <a:buChar char="•"/>
            </a:pPr>
            <a:r>
              <a:rPr lang="en-US" sz="1400" dirty="0"/>
              <a:t>Lower limit = 60%</a:t>
            </a:r>
          </a:p>
          <a:p>
            <a:pPr marL="285750" indent="-285750">
              <a:buFont typeface="Arial" panose="020B0604020202020204" pitchFamily="34" charset="0"/>
              <a:buChar char="•"/>
            </a:pPr>
            <a:endParaRPr lang="en-US" sz="1400" dirty="0"/>
          </a:p>
          <a:p>
            <a:r>
              <a:rPr lang="en-US" sz="1400" dirty="0"/>
              <a:t>Contributions</a:t>
            </a:r>
          </a:p>
          <a:p>
            <a:pPr marL="285750" indent="-285750">
              <a:buFont typeface="Arial" panose="020B0604020202020204" pitchFamily="34" charset="0"/>
              <a:buChar char="•"/>
            </a:pPr>
            <a:r>
              <a:rPr lang="en-US" sz="1400" dirty="0"/>
              <a:t>For your pension, </a:t>
            </a:r>
            <a:r>
              <a:rPr lang="en-US" sz="1400" u="sng" dirty="0"/>
              <a:t>23.66</a:t>
            </a:r>
            <a:r>
              <a:rPr lang="en-US" sz="1400" dirty="0"/>
              <a:t>% of the pension base* (the salary that counts towards your pension).</a:t>
            </a:r>
          </a:p>
          <a:p>
            <a:pPr marL="285750" indent="-285750">
              <a:buFont typeface="Arial" panose="020B0604020202020204" pitchFamily="34" charset="0"/>
              <a:buChar char="•"/>
            </a:pPr>
            <a:r>
              <a:rPr lang="en-US" sz="1400" dirty="0"/>
              <a:t>In addition, approximately </a:t>
            </a:r>
            <a:r>
              <a:rPr lang="en-US" sz="1400" u="sng" dirty="0"/>
              <a:t>4%</a:t>
            </a:r>
            <a:r>
              <a:rPr lang="en-US" sz="1400" dirty="0"/>
              <a:t> for insurance.</a:t>
            </a:r>
          </a:p>
          <a:p>
            <a:r>
              <a:rPr lang="en-US" sz="1400" dirty="0"/>
              <a:t>The employer pays the largest part. You also pay a part.</a:t>
            </a:r>
          </a:p>
          <a:p>
            <a:r>
              <a:rPr lang="en-US" sz="1400" dirty="0"/>
              <a:t>* The pension base is your ‘pensionable salary’ minus the franchise.</a:t>
            </a:r>
          </a:p>
        </p:txBody>
      </p:sp>
    </p:spTree>
    <p:extLst>
      <p:ext uri="{BB962C8B-B14F-4D97-AF65-F5344CB8AC3E}">
        <p14:creationId xmlns:p14="http://schemas.microsoft.com/office/powerpoint/2010/main" val="1500483385"/>
      </p:ext>
    </p:extLst>
  </p:cSld>
  <p:clrMapOvr>
    <a:masterClrMapping/>
  </p:clrMapOvr>
</p:sld>
</file>

<file path=ppt/theme/theme1.xml><?xml version="1.0" encoding="utf-8"?>
<a:theme xmlns:a="http://schemas.openxmlformats.org/drawingml/2006/main" name="nieuwe-wb-presentatie">
  <a:themeElements>
    <a:clrScheme name="Witteveen+Bos">
      <a:dk1>
        <a:srgbClr val="000000"/>
      </a:dk1>
      <a:lt1>
        <a:srgbClr val="FFFFFF"/>
      </a:lt1>
      <a:dk2>
        <a:srgbClr val="F3F7FC"/>
      </a:dk2>
      <a:lt2>
        <a:srgbClr val="FFFFFF"/>
      </a:lt2>
      <a:accent1>
        <a:srgbClr val="005D76"/>
      </a:accent1>
      <a:accent2>
        <a:srgbClr val="81D0F7"/>
      </a:accent2>
      <a:accent3>
        <a:srgbClr val="0097D9"/>
      </a:accent3>
      <a:accent4>
        <a:srgbClr val="15292F"/>
      </a:accent4>
      <a:accent5>
        <a:srgbClr val="BDE5FB"/>
      </a:accent5>
      <a:accent6>
        <a:srgbClr val="49B5E4"/>
      </a:accent6>
      <a:hlink>
        <a:srgbClr val="005D76"/>
      </a:hlink>
      <a:folHlink>
        <a:srgbClr val="C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ieuwe-wb-presentatie-16-9.potx" id="{9DB960E3-100C-41DF-9551-67B27F07A95A}" vid="{F0DF0A41-40FA-477D-87FF-FC7F8C14A91B}"/>
    </a:ext>
  </a:extLst>
</a:theme>
</file>

<file path=ppt/theme/theme2.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Witteveen+Bos">
    <a:dk1>
      <a:srgbClr val="000000"/>
    </a:dk1>
    <a:lt1>
      <a:srgbClr val="FFFFFF"/>
    </a:lt1>
    <a:dk2>
      <a:srgbClr val="F3F7FC"/>
    </a:dk2>
    <a:lt2>
      <a:srgbClr val="FFFFFF"/>
    </a:lt2>
    <a:accent1>
      <a:srgbClr val="005D76"/>
    </a:accent1>
    <a:accent2>
      <a:srgbClr val="81D0F7"/>
    </a:accent2>
    <a:accent3>
      <a:srgbClr val="0097D9"/>
    </a:accent3>
    <a:accent4>
      <a:srgbClr val="15292F"/>
    </a:accent4>
    <a:accent5>
      <a:srgbClr val="BDE5FB"/>
    </a:accent5>
    <a:accent6>
      <a:srgbClr val="49B5E4"/>
    </a:accent6>
    <a:hlink>
      <a:srgbClr val="005D76"/>
    </a:hlink>
    <a:folHlink>
      <a:srgbClr val="C0000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e6d06d6-60ca-4a6f-8b5c-24fa9ad89e50">
      <Terms xmlns="http://schemas.microsoft.com/office/infopath/2007/PartnerControls"/>
    </lcf76f155ced4ddcb4097134ff3c332f>
    <SharedWithUsers xmlns="e6df08fb-cd19-41c1-bce1-4ac0bb7a0ba2">
      <UserInfo>
        <DisplayName/>
        <AccountId xsi:nil="true"/>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68B8C96C49AFF48B2E2698FDBFD0AA7" ma:contentTypeVersion="14" ma:contentTypeDescription="Een nieuw document maken." ma:contentTypeScope="" ma:versionID="64b7266dbea0581474f5c3c65fb6bc70">
  <xsd:schema xmlns:xsd="http://www.w3.org/2001/XMLSchema" xmlns:xs="http://www.w3.org/2001/XMLSchema" xmlns:p="http://schemas.microsoft.com/office/2006/metadata/properties" xmlns:ns2="0e6d06d6-60ca-4a6f-8b5c-24fa9ad89e50" xmlns:ns3="e6df08fb-cd19-41c1-bce1-4ac0bb7a0ba2" targetNamespace="http://schemas.microsoft.com/office/2006/metadata/properties" ma:root="true" ma:fieldsID="5fa8f6f2c20a4c9f52b24bdfd1313c00" ns2:_="" ns3:_="">
    <xsd:import namespace="0e6d06d6-60ca-4a6f-8b5c-24fa9ad89e50"/>
    <xsd:import namespace="e6df08fb-cd19-41c1-bce1-4ac0bb7a0ba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6d06d6-60ca-4a6f-8b5c-24fa9ad89e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Afbeeldingtags" ma:readOnly="false" ma:fieldId="{5cf76f15-5ced-4ddc-b409-7134ff3c332f}" ma:taxonomyMulti="true" ma:sspId="d78239c9-a4bc-48d1-9e60-eee20c2f61f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6df08fb-cd19-41c1-bce1-4ac0bb7a0ba2" elementFormDefault="qualified">
    <xsd:import namespace="http://schemas.microsoft.com/office/2006/documentManagement/types"/>
    <xsd:import namespace="http://schemas.microsoft.com/office/infopath/2007/PartnerControls"/>
    <xsd:element name="SharedWithUsers" ma:index="1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6ED904D-DCC5-4124-94FD-73842AA53BF3}">
  <ds:schemaRefs>
    <ds:schemaRef ds:uri="0e6d06d6-60ca-4a6f-8b5c-24fa9ad89e50"/>
    <ds:schemaRef ds:uri="e6df08fb-cd19-41c1-bce1-4ac0bb7a0ba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9E1CF0DE-4CED-4259-9A7A-B1B645EA4D0F}"/>
</file>

<file path=customXml/itemProps3.xml><?xml version="1.0" encoding="utf-8"?>
<ds:datastoreItem xmlns:ds="http://schemas.openxmlformats.org/officeDocument/2006/customXml" ds:itemID="{C8D7CF16-CDD6-45B2-B769-1944EA9C7CE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1433</TotalTime>
  <Words>3862</Words>
  <Application>Microsoft Office PowerPoint</Application>
  <PresentationFormat>On-screen Show (16:9)</PresentationFormat>
  <Paragraphs>463</Paragraphs>
  <Slides>53</Slides>
  <Notes>42</Notes>
  <HiddenSlides>15</HiddenSlides>
  <MMClips>0</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nieuwe-wb-presentatie</vt:lpstr>
      <vt:lpstr>PowerPoint Presentation</vt:lpstr>
      <vt:lpstr>PowerPoint Presentation</vt:lpstr>
      <vt:lpstr>PowerPoint Presentation</vt:lpstr>
      <vt:lpstr>Agreements between management and works council </vt:lpstr>
      <vt:lpstr>PowerPoint Presentation</vt:lpstr>
      <vt:lpstr>PowerPoint Presentation</vt:lpstr>
      <vt:lpstr>PowerPoint Presentation</vt:lpstr>
      <vt:lpstr>The new regulation in brief</vt:lpstr>
      <vt:lpstr>PowerPoint Presentation</vt:lpstr>
      <vt:lpstr>PowerPoint Presentation</vt:lpstr>
      <vt:lpstr>PowerPoint Presentation</vt:lpstr>
      <vt:lpstr>PowerPoint Presentation</vt:lpstr>
      <vt:lpstr>PowerPoint Presentation</vt:lpstr>
      <vt:lpstr>PowerPoint Presentation</vt:lpstr>
      <vt:lpstr>The benefits collective in brief</vt:lpstr>
      <vt:lpstr>From agreements to new arrangements </vt:lpstr>
      <vt:lpstr>PowerPoint Presentation</vt:lpstr>
      <vt:lpstr>PowerPoint Presentation</vt:lpstr>
      <vt:lpstr>PowerPoint Presentation</vt:lpstr>
      <vt:lpstr>PowerPoint Presentation</vt:lpstr>
      <vt:lpstr>What does “balanced” mean? </vt:lpstr>
      <vt:lpstr>PowerPoint Presentation</vt:lpstr>
      <vt:lpstr>PowerPoint Presentation</vt:lpstr>
      <vt:lpstr>Two criteria for assessing balance   (with an eye on the present and an eye on the future) </vt:lpstr>
      <vt:lpstr>PowerPoint Presentation</vt:lpstr>
      <vt:lpstr>PowerPoint Presentation</vt:lpstr>
      <vt:lpstr>PowerPoint Presentation</vt:lpstr>
      <vt:lpstr>PowerPoint Presentation</vt:lpstr>
      <vt:lpstr>PowerPoint Presentation</vt:lpstr>
      <vt:lpstr>Balanced transition: compensation required</vt:lpstr>
      <vt:lpstr>PowerPoint Presentation</vt:lpstr>
      <vt:lpstr>PowerPoint Presentation</vt:lpstr>
      <vt:lpstr>PowerPoint Presentation</vt:lpstr>
      <vt:lpstr>PowerPoint Presentation</vt:lpstr>
      <vt:lpstr>PowerPoint Presentation</vt:lpstr>
      <vt:lpstr>This is how we will achieve a balanced transition (‘phasing in’) </vt:lpstr>
      <vt:lpstr>PowerPoint Presentation</vt:lpstr>
      <vt:lpstr>PowerPoint Presentation</vt:lpstr>
      <vt:lpstr>What are  we talking about?</vt:lpstr>
      <vt:lpstr>PowerPoint Presentation</vt:lpstr>
      <vt:lpstr>PowerPoint Presentation</vt:lpstr>
      <vt:lpstr>Balanced control: no reserve required</vt:lpstr>
      <vt:lpstr>PowerPoint Presentation</vt:lpstr>
      <vt:lpstr>PowerPoint Presentation</vt:lpstr>
      <vt:lpstr>Frequently heard responses</vt:lpstr>
      <vt:lpstr>PowerPoint Presentation</vt:lpstr>
      <vt:lpstr>PowerPoint Presentation</vt:lpstr>
      <vt:lpstr>PowerPoint Presentation</vt:lpstr>
      <vt:lpstr>PowerPoint Presentation</vt:lpstr>
      <vt:lpstr>Where are we now?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Anita van Dijk</dc:creator>
  <cp:lastModifiedBy>Jaap de Koning</cp:lastModifiedBy>
  <cp:revision>17</cp:revision>
  <cp:lastPrinted>2014-10-08T14:54:58Z</cp:lastPrinted>
  <dcterms:created xsi:type="dcterms:W3CDTF">2024-12-10T21:11:04Z</dcterms:created>
  <dcterms:modified xsi:type="dcterms:W3CDTF">2026-01-12T13:54:32Z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al">
    <vt:lpwstr>nl</vt:lpwstr>
  </property>
  <property fmtid="{D5CDD505-2E9C-101B-9397-08002B2CF9AE}" pid="3" name="ContentTypeId">
    <vt:lpwstr>0x010100F68B8C96C49AFF48B2E2698FDBFD0AA7</vt:lpwstr>
  </property>
  <property fmtid="{D5CDD505-2E9C-101B-9397-08002B2CF9AE}" pid="4" name="MediaServiceImageTags">
    <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